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64" r:id="rId2"/>
    <p:sldId id="382"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59" r:id="rId20"/>
    <p:sldId id="260" r:id="rId21"/>
    <p:sldId id="261" r:id="rId22"/>
    <p:sldId id="262" r:id="rId23"/>
    <p:sldId id="263" r:id="rId24"/>
    <p:sldId id="377" r:id="rId25"/>
    <p:sldId id="282" r:id="rId26"/>
    <p:sldId id="283" r:id="rId27"/>
    <p:sldId id="284" r:id="rId28"/>
    <p:sldId id="357" r:id="rId29"/>
    <p:sldId id="356" r:id="rId30"/>
    <p:sldId id="285" r:id="rId31"/>
    <p:sldId id="286" r:id="rId32"/>
    <p:sldId id="287" r:id="rId33"/>
    <p:sldId id="358" r:id="rId34"/>
    <p:sldId id="359" r:id="rId35"/>
    <p:sldId id="288" r:id="rId36"/>
    <p:sldId id="290" r:id="rId37"/>
    <p:sldId id="291" r:id="rId38"/>
    <p:sldId id="292" r:id="rId39"/>
    <p:sldId id="293" r:id="rId40"/>
    <p:sldId id="294" r:id="rId41"/>
    <p:sldId id="295" r:id="rId42"/>
    <p:sldId id="296" r:id="rId43"/>
    <p:sldId id="297" r:id="rId44"/>
    <p:sldId id="298" r:id="rId45"/>
    <p:sldId id="378" r:id="rId46"/>
    <p:sldId id="327" r:id="rId47"/>
    <p:sldId id="330" r:id="rId48"/>
    <p:sldId id="331" r:id="rId49"/>
    <p:sldId id="332" r:id="rId50"/>
    <p:sldId id="333" r:id="rId51"/>
    <p:sldId id="334" r:id="rId52"/>
    <p:sldId id="335" r:id="rId53"/>
    <p:sldId id="336" r:id="rId54"/>
    <p:sldId id="337" r:id="rId55"/>
    <p:sldId id="338" r:id="rId56"/>
    <p:sldId id="339" r:id="rId57"/>
    <p:sldId id="341" r:id="rId58"/>
    <p:sldId id="342" r:id="rId59"/>
    <p:sldId id="344" r:id="rId60"/>
    <p:sldId id="347" r:id="rId61"/>
    <p:sldId id="348" r:id="rId62"/>
    <p:sldId id="349" r:id="rId63"/>
    <p:sldId id="350" r:id="rId64"/>
    <p:sldId id="351" r:id="rId65"/>
    <p:sldId id="352" r:id="rId66"/>
    <p:sldId id="353" r:id="rId67"/>
    <p:sldId id="379" r:id="rId68"/>
    <p:sldId id="371" r:id="rId69"/>
    <p:sldId id="373" r:id="rId70"/>
    <p:sldId id="374" r:id="rId71"/>
    <p:sldId id="375" r:id="rId72"/>
    <p:sldId id="376" r:id="rId73"/>
    <p:sldId id="380" r:id="rId74"/>
    <p:sldId id="361" r:id="rId75"/>
    <p:sldId id="362" r:id="rId76"/>
    <p:sldId id="363" r:id="rId77"/>
    <p:sldId id="364" r:id="rId78"/>
    <p:sldId id="365" r:id="rId79"/>
    <p:sldId id="366" r:id="rId80"/>
    <p:sldId id="367" r:id="rId81"/>
    <p:sldId id="368" r:id="rId82"/>
    <p:sldId id="369" r:id="rId83"/>
    <p:sldId id="370" r:id="rId84"/>
    <p:sldId id="360"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C7378E-3210-45BE-8786-E2865C2DCE46}" type="datetimeFigureOut">
              <a:rPr lang="en-IN" smtClean="0"/>
              <a:pPr/>
              <a:t>08-04-2022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9BA680-BA9E-4E0E-A3EA-BB6A30BFAB9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dwords.google.com/um/StartNewLogin?service=adwords&amp;hl=ww&amp;ltmpl=regionala&amp;sourceid=awo&amp;subid=ww-et-jr1-ashc-art76231"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arry_Page" TargetMode="External"/><Relationship Id="rId7" Type="http://schemas.openxmlformats.org/officeDocument/2006/relationships/hyperlink" Target="https://en.wikipedia.org/wiki/Googl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Stanford,_California" TargetMode="External"/><Relationship Id="rId5" Type="http://schemas.openxmlformats.org/officeDocument/2006/relationships/hyperlink" Target="https://en.wikipedia.org/wiki/Stanford_University" TargetMode="External"/><Relationship Id="rId4" Type="http://schemas.openxmlformats.org/officeDocument/2006/relationships/hyperlink" Target="https://en.wikipedia.org/wiki/Sergey_Bri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Larry_Page" TargetMode="External"/><Relationship Id="rId7" Type="http://schemas.openxmlformats.org/officeDocument/2006/relationships/hyperlink" Target="https://en.wikipedia.org/wiki/Googl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en.wikipedia.org/wiki/Stanford,_California" TargetMode="External"/><Relationship Id="rId5" Type="http://schemas.openxmlformats.org/officeDocument/2006/relationships/hyperlink" Target="https://en.wikipedia.org/wiki/Stanford_University" TargetMode="External"/><Relationship Id="rId4" Type="http://schemas.openxmlformats.org/officeDocument/2006/relationships/hyperlink" Target="https://en.wikipedia.org/wiki/Sergey_Bri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A1C08E8A-6175-4129-B5E9-43D417483FFE}" type="slidenum">
              <a:rPr lang="en-US"/>
              <a:pPr/>
              <a:t>14</a:t>
            </a:fld>
            <a:endParaRPr lang="en-US"/>
          </a:p>
        </p:txBody>
      </p:sp>
      <p:sp>
        <p:nvSpPr>
          <p:cNvPr id="66563" name="Rectangle 2"/>
          <p:cNvSpPr>
            <a:spLocks noGrp="1" noRot="1" noChangeAspect="1" noChangeArrowheads="1" noTextEdit="1"/>
          </p:cNvSpPr>
          <p:nvPr>
            <p:ph type="sldImg"/>
          </p:nvPr>
        </p:nvSpPr>
        <p:spPr>
          <a:xfrm>
            <a:off x="1147763" y="687388"/>
            <a:ext cx="4568825" cy="3427412"/>
          </a:xfrm>
          <a:ln/>
        </p:spPr>
      </p:sp>
      <p:sp>
        <p:nvSpPr>
          <p:cNvPr id="66564" name="Rectangle 3"/>
          <p:cNvSpPr>
            <a:spLocks noGrp="1" noChangeArrowheads="1"/>
          </p:cNvSpPr>
          <p:nvPr>
            <p:ph type="body" idx="1"/>
          </p:nvPr>
        </p:nvSpPr>
        <p:spPr>
          <a:xfrm>
            <a:off x="914191" y="4341218"/>
            <a:ext cx="5029618" cy="4115112"/>
          </a:xfrm>
          <a:noFill/>
          <a:ln/>
        </p:spPr>
        <p:txBody>
          <a:bodyPr lIns="89879" tIns="44939" rIns="89879" bIns="44939"/>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54</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err="1">
                <a:latin typeface="Arial" pitchFamily="34" charset="0"/>
              </a:rPr>
              <a:t>Adsense</a:t>
            </a:r>
            <a:r>
              <a:rPr lang="en-US" baseline="0" dirty="0">
                <a:latin typeface="Arial" pitchFamily="34" charset="0"/>
              </a:rPr>
              <a:t> + </a:t>
            </a:r>
            <a:r>
              <a:rPr lang="en-US" baseline="0" dirty="0" err="1">
                <a:latin typeface="Arial" pitchFamily="34" charset="0"/>
              </a:rPr>
              <a:t>Adwords</a:t>
            </a:r>
            <a:endParaRPr lang="en-US" baseline="0" dirty="0">
              <a:latin typeface="Arial" pitchFamily="34" charset="0"/>
            </a:endParaRPr>
          </a:p>
          <a:p>
            <a:pPr eaLnBrk="1" hangingPunct="1"/>
            <a:endParaRPr lang="en-US" baseline="0" dirty="0">
              <a:latin typeface="Arial" pitchFamily="34" charset="0"/>
            </a:endParaRPr>
          </a:p>
          <a:p>
            <a:r>
              <a:rPr lang="en-US" dirty="0"/>
              <a:t>The Google AdWords program enables you to create advertisements which will appear on relevant Google search results pages and our network of partner sites. To learn more about AdWords and begin advertising immediately, please visit </a:t>
            </a:r>
            <a:r>
              <a:rPr lang="en-US" dirty="0">
                <a:hlinkClick r:id="rId3"/>
              </a:rPr>
              <a:t>www.adwords.google.com</a:t>
            </a:r>
            <a:r>
              <a:rPr lang="en-US" dirty="0"/>
              <a:t>.</a:t>
            </a:r>
          </a:p>
          <a:p>
            <a:r>
              <a:rPr lang="en-US" dirty="0"/>
              <a:t>The Google AdSense program differs in that it delivers Google AdWords ads to individuals' websites. Google then pays web publishers for the ads displayed on their site based on user clicks on ads or on ad impressions, depending on the type of ad.</a:t>
            </a:r>
          </a:p>
          <a:p>
            <a:pPr eaLnBrk="1" hangingPunct="1"/>
            <a:endParaRPr lang="en-US" dirty="0">
              <a:latin typeface="Arial" pitchFamily="34" charset="0"/>
            </a:endParaRPr>
          </a:p>
          <a:p>
            <a:pPr eaLnBrk="1" hangingPunct="1"/>
            <a:endParaRPr lang="en-US" dirty="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55</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Wordstream.com graphic</a:t>
            </a:r>
          </a:p>
          <a:p>
            <a:pPr eaLnBrk="1" hangingPunct="1"/>
            <a:endParaRPr lang="en-US" dirty="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24ABF-0C12-4BF0-A018-2F45AB32A4C7}" type="slidenum">
              <a:rPr lang="en-US" smtClean="0"/>
              <a:pPr/>
              <a:t>57</a:t>
            </a:fld>
            <a:endParaRPr lang="en-US"/>
          </a:p>
        </p:txBody>
      </p:sp>
    </p:spTree>
    <p:extLst>
      <p:ext uri="{BB962C8B-B14F-4D97-AF65-F5344CB8AC3E}">
        <p14:creationId xmlns:p14="http://schemas.microsoft.com/office/powerpoint/2010/main" val="113994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“Data is the new oil." Coined in 2006 by Clive </a:t>
            </a:r>
            <a:r>
              <a:rPr lang="en-US" dirty="0" err="1"/>
              <a:t>Huby</a:t>
            </a:r>
            <a:r>
              <a:rPr lang="en-US" dirty="0"/>
              <a:t>, a British data commercialization entrepreneur, this now famous phrase was embraced by the World Economic Forum in a 2011 report,</a:t>
            </a: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All human generated information up to 2003 is 5 </a:t>
            </a:r>
            <a:r>
              <a:rPr lang="en-US" sz="1200" kern="1200" baseline="0" dirty="0" err="1">
                <a:solidFill>
                  <a:schemeClr val="tx1"/>
                </a:solidFill>
                <a:effectLst/>
                <a:latin typeface="+mn-lt"/>
                <a:ea typeface="+mn-ea"/>
                <a:cs typeface="+mn-cs"/>
              </a:rPr>
              <a:t>exabytes</a:t>
            </a:r>
            <a:r>
              <a:rPr lang="en-US" sz="1200" kern="1200" baseline="0" dirty="0">
                <a:solidFill>
                  <a:schemeClr val="tx1"/>
                </a:solidFill>
                <a:effectLst/>
                <a:latin typeface="+mn-lt"/>
                <a:ea typeface="+mn-ea"/>
                <a:cs typeface="+mn-cs"/>
              </a:rPr>
              <a:t>. Same amount of data was generate every 2 days in 2011 and would be every 10 min NOW.</a:t>
            </a:r>
            <a:endParaRPr lang="en-US" dirty="0"/>
          </a:p>
          <a:p>
            <a:endParaRPr lang="en-US" dirty="0"/>
          </a:p>
          <a:p>
            <a:r>
              <a:rPr lang="en-US" dirty="0"/>
              <a:t>Data is just like crude oil. It’s valuable, but if unrefined it cannot really be used. It has to be changed into gas, plastic, chemicals, </a:t>
            </a:r>
            <a:r>
              <a:rPr lang="en-US" dirty="0" err="1"/>
              <a:t>etc</a:t>
            </a:r>
            <a:r>
              <a:rPr lang="en-US" dirty="0"/>
              <a:t> to create a valuable entity that drives profitable activity; so must data be broken down, analyzed for it to have value.</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F86237-27DE-4841-AAE6-1C7638547984}" type="slidenum">
              <a:rPr lang="en-US" smtClean="0"/>
              <a:pPr/>
              <a:t>58</a:t>
            </a:fld>
            <a:endParaRPr lang="en-US"/>
          </a:p>
        </p:txBody>
      </p:sp>
    </p:spTree>
    <p:extLst>
      <p:ext uri="{BB962C8B-B14F-4D97-AF65-F5344CB8AC3E}">
        <p14:creationId xmlns:p14="http://schemas.microsoft.com/office/powerpoint/2010/main" val="291247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a:xfrm>
            <a:off x="3884614" y="0"/>
            <a:ext cx="2971800" cy="457200"/>
          </a:xfrm>
          <a:prstGeom prst="rect">
            <a:avLst/>
          </a:prstGeom>
        </p:spPr>
        <p:txBody>
          <a:bodyPr lIns="96659" tIns="48330" rIns="96659" bIns="48330"/>
          <a:lstStyle/>
          <a:p>
            <a:pPr>
              <a:defRPr/>
            </a:pPr>
            <a:fld id="{CA355248-639E-EA40-96B7-5B77A4656480}" type="datetime1">
              <a:rPr lang="en-US" smtClean="0">
                <a:solidFill>
                  <a:prstClr val="black"/>
                </a:solidFill>
              </a:rPr>
              <a:pPr>
                <a:defRPr/>
              </a:pPr>
              <a:t>4/8/2022</a:t>
            </a:fld>
            <a:endParaRPr lang="en-US">
              <a:solidFill>
                <a:prstClr val="black"/>
              </a:solidFill>
            </a:endParaRPr>
          </a:p>
        </p:txBody>
      </p:sp>
      <p:sp>
        <p:nvSpPr>
          <p:cNvPr id="5" name="Footer Placeholder 4"/>
          <p:cNvSpPr>
            <a:spLocks noGrp="1"/>
          </p:cNvSpPr>
          <p:nvPr>
            <p:ph type="ftr" sz="quarter" idx="11"/>
          </p:nvPr>
        </p:nvSpPr>
        <p:spPr>
          <a:xfrm>
            <a:off x="1" y="8685213"/>
            <a:ext cx="2971800" cy="457200"/>
          </a:xfrm>
          <a:prstGeom prst="rect">
            <a:avLst/>
          </a:prstGeom>
        </p:spPr>
        <p:txBody>
          <a:bodyPr lIns="96659" tIns="48330" rIns="96659" bIns="48330"/>
          <a:lstStyle/>
          <a:p>
            <a:pPr>
              <a:defRPr/>
            </a:pPr>
            <a:r>
              <a:rPr lang="en-US">
                <a:solidFill>
                  <a:prstClr val="black"/>
                </a:solidFill>
              </a:rPr>
              <a:t>AMPLab Overview - franklin@cs.berkeley.edu</a:t>
            </a:r>
          </a:p>
        </p:txBody>
      </p:sp>
      <p:sp>
        <p:nvSpPr>
          <p:cNvPr id="6" name="Slide Number Placeholder 5"/>
          <p:cNvSpPr>
            <a:spLocks noGrp="1"/>
          </p:cNvSpPr>
          <p:nvPr>
            <p:ph type="sldNum" sz="quarter" idx="12"/>
          </p:nvPr>
        </p:nvSpPr>
        <p:spPr/>
        <p:txBody>
          <a:bodyPr/>
          <a:lstStyle/>
          <a:p>
            <a:pPr>
              <a:defRPr/>
            </a:pPr>
            <a:fld id="{DC04D02C-FD10-984D-B3FC-F904D9D4AA17}" type="slidenum">
              <a:rPr lang="en-US" smtClean="0">
                <a:solidFill>
                  <a:prstClr val="black"/>
                </a:solidFill>
              </a:rPr>
              <a:pPr>
                <a:defRPr/>
              </a:pPr>
              <a:t>59</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Drew Conway’s definition</a:t>
            </a:r>
          </a:p>
        </p:txBody>
      </p:sp>
      <p:sp>
        <p:nvSpPr>
          <p:cNvPr id="4" name="Slide Number Placeholder 3"/>
          <p:cNvSpPr>
            <a:spLocks noGrp="1"/>
          </p:cNvSpPr>
          <p:nvPr>
            <p:ph type="sldNum" sz="quarter" idx="10"/>
          </p:nvPr>
        </p:nvSpPr>
        <p:spPr/>
        <p:txBody>
          <a:bodyPr/>
          <a:lstStyle/>
          <a:p>
            <a:fld id="{BE993057-5528-3549-89E2-97C5373A791C}" type="slidenum">
              <a:rPr lang="en-US" smtClean="0"/>
              <a:pPr/>
              <a:t>63</a:t>
            </a:fld>
            <a:endParaRPr lang="en-US"/>
          </a:p>
        </p:txBody>
      </p:sp>
    </p:spTree>
    <p:extLst>
      <p:ext uri="{BB962C8B-B14F-4D97-AF65-F5344CB8AC3E}">
        <p14:creationId xmlns:p14="http://schemas.microsoft.com/office/powerpoint/2010/main" val="84421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64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a:t>Key-Value stores (</a:t>
            </a:r>
            <a:r>
              <a:rPr lang="en-US" dirty="0" err="1"/>
              <a:t>Riak</a:t>
            </a:r>
            <a:r>
              <a:rPr lang="en-US" dirty="0"/>
              <a:t>, </a:t>
            </a:r>
            <a:r>
              <a:rPr lang="en-US" dirty="0" err="1"/>
              <a:t>Memcached</a:t>
            </a:r>
            <a:r>
              <a:rPr lang="en-US" dirty="0"/>
              <a:t>), DHTs,</a:t>
            </a:r>
          </a:p>
          <a:p>
            <a:r>
              <a:rPr lang="en-US" dirty="0"/>
              <a:t>Tuple</a:t>
            </a:r>
            <a:r>
              <a:rPr lang="en-US" baseline="0" dirty="0"/>
              <a:t> space (River), Document store (Mongo, Couch),</a:t>
            </a:r>
          </a:p>
          <a:p>
            <a:r>
              <a:rPr lang="en-US" baseline="0" dirty="0"/>
              <a:t>Column stores (</a:t>
            </a:r>
            <a:r>
              <a:rPr lang="en-US" baseline="0" dirty="0" err="1"/>
              <a:t>Hbase</a:t>
            </a:r>
            <a:r>
              <a:rPr lang="en-US" baseline="0" dirty="0"/>
              <a:t>, Cassandra)</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65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a:t>Querying the future:</a:t>
            </a:r>
          </a:p>
          <a:p>
            <a:r>
              <a:rPr lang="en-US" dirty="0"/>
              <a:t>What happens if I show this ad? </a:t>
            </a:r>
          </a:p>
          <a:p>
            <a:r>
              <a:rPr lang="en-US" dirty="0"/>
              <a:t>Or recommend this product?</a:t>
            </a:r>
          </a:p>
          <a:p>
            <a:r>
              <a:rPr lang="en-US" dirty="0"/>
              <a:t>Or filter this email?</a:t>
            </a:r>
          </a:p>
          <a:p>
            <a:r>
              <a:rPr lang="en-US" dirty="0"/>
              <a:t>Microsoft lost an estimated</a:t>
            </a:r>
            <a:r>
              <a:rPr lang="en-US" baseline="0" dirty="0"/>
              <a:t> $1.7B on Surface computers (past) but what do they expect to make in future?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66</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b="1" dirty="0"/>
              <a:t>CASP</a:t>
            </a:r>
            <a:r>
              <a:rPr lang="en-US" b="1" baseline="0" dirty="0"/>
              <a:t> - </a:t>
            </a:r>
            <a:r>
              <a:rPr lang="en-US" b="1" dirty="0"/>
              <a:t>Critical Assessment of protein Structure Prediction</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03DD3E7-0274-4D79-91C3-7A0F8420BC5A}" type="slidenum">
              <a:rPr lang="en-US"/>
              <a:pPr/>
              <a:t>15</a:t>
            </a:fld>
            <a:endParaRPr lang="en-US"/>
          </a:p>
        </p:txBody>
      </p:sp>
      <p:sp>
        <p:nvSpPr>
          <p:cNvPr id="67587" name="Rectangle 2"/>
          <p:cNvSpPr>
            <a:spLocks noGrp="1" noRot="1" noChangeAspect="1" noChangeArrowheads="1" noTextEdit="1"/>
          </p:cNvSpPr>
          <p:nvPr>
            <p:ph type="sldImg"/>
          </p:nvPr>
        </p:nvSpPr>
        <p:spPr>
          <a:xfrm>
            <a:off x="1147763" y="687388"/>
            <a:ext cx="4568825" cy="3427412"/>
          </a:xfrm>
          <a:ln/>
        </p:spPr>
      </p:sp>
      <p:sp>
        <p:nvSpPr>
          <p:cNvPr id="67588" name="Rectangle 3"/>
          <p:cNvSpPr>
            <a:spLocks noGrp="1" noChangeArrowheads="1"/>
          </p:cNvSpPr>
          <p:nvPr>
            <p:ph type="body" idx="1"/>
          </p:nvPr>
        </p:nvSpPr>
        <p:spPr>
          <a:xfrm>
            <a:off x="914191" y="4341218"/>
            <a:ext cx="5029618" cy="4115112"/>
          </a:xfrm>
          <a:noFill/>
          <a:ln/>
        </p:spPr>
        <p:txBody>
          <a:bodyPr lIns="89879" tIns="44939" rIns="89879" bIns="44939"/>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50B34F8E-FF3F-435B-A519-24CB37F04C50}" type="slidenum">
              <a:rPr lang="en-US"/>
              <a:pPr eaLnBrk="1" hangingPunct="1"/>
              <a:t>25</a:t>
            </a:fld>
            <a:endParaRPr lang="en-US"/>
          </a:p>
        </p:txBody>
      </p:sp>
      <p:sp>
        <p:nvSpPr>
          <p:cNvPr id="68611" name="Rectangle 2"/>
          <p:cNvSpPr>
            <a:spLocks noGrp="1" noRot="1" noChangeAspect="1" noChangeArrowheads="1" noTextEdit="1"/>
          </p:cNvSpPr>
          <p:nvPr>
            <p:ph type="sldImg"/>
          </p:nvPr>
        </p:nvSpPr>
        <p:spPr>
          <a:xfrm>
            <a:off x="1147763" y="687388"/>
            <a:ext cx="4567237" cy="3427412"/>
          </a:xfrm>
          <a:ln/>
        </p:spPr>
      </p:sp>
      <p:sp>
        <p:nvSpPr>
          <p:cNvPr id="68612" name="Rectangle 3"/>
          <p:cNvSpPr>
            <a:spLocks noGrp="1" noChangeArrowheads="1"/>
          </p:cNvSpPr>
          <p:nvPr>
            <p:ph type="body" idx="1"/>
          </p:nvPr>
        </p:nvSpPr>
        <p:spPr>
          <a:xfrm>
            <a:off x="915541" y="4342307"/>
            <a:ext cx="5026920" cy="4114174"/>
          </a:xfrm>
          <a:noFill/>
        </p:spPr>
        <p:txBody>
          <a:bodyPr lIns="89876" tIns="44937" rIns="89876" bIns="44937"/>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AB6F3-323A-4925-8110-30901E02B828}" type="slidenum">
              <a:rPr lang="en-US" altLang="en-US"/>
              <a:pPr/>
              <a:t>46</a:t>
            </a:fld>
            <a:endParaRPr lang="en-US" alt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dirty="0"/>
              <a:t>Data Science – Why all the excitement?</a:t>
            </a:r>
          </a:p>
          <a:p>
            <a:pPr lvl="1"/>
            <a:r>
              <a:rPr lang="en-US" dirty="0"/>
              <a:t>examples </a:t>
            </a:r>
          </a:p>
          <a:p>
            <a:r>
              <a:rPr lang="en-US" dirty="0"/>
              <a:t>Where does data come from</a:t>
            </a:r>
          </a:p>
          <a:p>
            <a:r>
              <a:rPr lang="en-US" dirty="0"/>
              <a:t>What is Data Science</a:t>
            </a:r>
          </a:p>
          <a:p>
            <a:r>
              <a:rPr lang="en-US" dirty="0"/>
              <a:t>How to do Data Science</a:t>
            </a:r>
          </a:p>
          <a:p>
            <a:r>
              <a:rPr lang="en-US" dirty="0"/>
              <a:t>Who are Data</a:t>
            </a:r>
            <a:r>
              <a:rPr lang="en-US" baseline="0" dirty="0"/>
              <a:t> Scientists</a:t>
            </a:r>
          </a:p>
          <a:p>
            <a:endParaRPr lang="en-US" baseline="0" dirty="0"/>
          </a:p>
          <a:p>
            <a:r>
              <a:rPr lang="en-US" baseline="0" dirty="0"/>
              <a:t>Alt-Tab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ANOVA (analysis of variance:</a:t>
            </a:r>
            <a:r>
              <a:rPr lang="en-US" baseline="0" dirty="0"/>
              <a:t> a collection of statistical models, </a:t>
            </a:r>
            <a:r>
              <a:rPr lang="en-US" dirty="0"/>
              <a:t>used to analyze the differences among group means and their associated procedures (such as "variation" among and between groups)), Fisher’s exact test.</a:t>
            </a:r>
          </a:p>
          <a:p>
            <a:r>
              <a:rPr lang="en-US" dirty="0"/>
              <a:t>Also credited with quote “correlation does not imply causation” – lifetime pipe smoker, he</a:t>
            </a:r>
            <a:r>
              <a:rPr lang="en-US" baseline="0" dirty="0"/>
              <a:t> derided papers showing a link between smoking and cancer. </a:t>
            </a:r>
          </a:p>
          <a:p>
            <a:r>
              <a:rPr lang="en-US" baseline="0" dirty="0"/>
              <a:t>Deming – quality control – statistical sampling</a:t>
            </a:r>
          </a:p>
          <a:p>
            <a:r>
              <a:rPr lang="en-US" baseline="0" dirty="0" err="1"/>
              <a:t>Luhn</a:t>
            </a:r>
            <a:r>
              <a:rPr lang="en-US" baseline="0" dirty="0"/>
              <a:t> – indexing, IR principles – use text and data to inform Business Decisions</a:t>
            </a:r>
          </a:p>
          <a:p>
            <a:r>
              <a:rPr lang="en-US" baseline="0" dirty="0" err="1"/>
              <a:t>Tukey</a:t>
            </a:r>
            <a:r>
              <a:rPr lang="en-US" baseline="0" dirty="0"/>
              <a:t> – exploratory data </a:t>
            </a:r>
            <a:r>
              <a:rPr lang="en-US" baseline="0" dirty="0" err="1"/>
              <a:t>analsysis</a:t>
            </a:r>
            <a:r>
              <a:rPr lang="en-US" baseline="0" dirty="0"/>
              <a:t> – led to S, S+ and R</a:t>
            </a:r>
          </a:p>
          <a:p>
            <a:r>
              <a:rPr lang="en-US" baseline="0" dirty="0"/>
              <a:t>Howard </a:t>
            </a:r>
            <a:r>
              <a:rPr lang="en-US" baseline="0" dirty="0" err="1"/>
              <a:t>Dresner</a:t>
            </a:r>
            <a:r>
              <a:rPr lang="en-US" baseline="0" dirty="0"/>
              <a:t> – modern proponent of BI</a:t>
            </a:r>
          </a:p>
          <a:p>
            <a:r>
              <a:rPr lang="en-US" baseline="0" dirty="0"/>
              <a:t>Tom Mitchell’s ML book – still a best-seller</a:t>
            </a:r>
          </a:p>
          <a:p>
            <a:r>
              <a:rPr lang="en-US" baseline="0" dirty="0"/>
              <a:t>Fourth Paradigm – data driven scientific discovery – inspired by Jim Gray’s work at MSR. </a:t>
            </a:r>
            <a:r>
              <a:rPr lang="en-US" dirty="0"/>
              <a:t>His primary research interests are in databases and transaction processing systems -- with particular focus on using computers to make scientists more productive. He and his group are working in the areas of astronomy, geography, hydrology, oceanography, biology, and health care. </a:t>
            </a:r>
          </a:p>
          <a:p>
            <a:r>
              <a:rPr lang="en-US" dirty="0"/>
              <a:t>Other scientific discovery paradigms:</a:t>
            </a:r>
            <a:r>
              <a:rPr lang="en-US" baseline="0" dirty="0"/>
              <a:t> </a:t>
            </a:r>
            <a:r>
              <a:rPr lang="en-US" dirty="0"/>
              <a:t>empiricism, analysis and </a:t>
            </a:r>
            <a:r>
              <a:rPr lang="en-US" i="1" dirty="0"/>
              <a:t>simulation</a:t>
            </a:r>
          </a:p>
          <a:p>
            <a:r>
              <a:rPr lang="en-US" baseline="0" dirty="0"/>
              <a:t>Google </a:t>
            </a:r>
            <a:r>
              <a:rPr lang="en-US" baseline="0" dirty="0" err="1"/>
              <a:t>Inc</a:t>
            </a:r>
            <a:r>
              <a:rPr lang="en-US" baseline="0" dirty="0"/>
              <a:t> </a:t>
            </a:r>
            <a:r>
              <a:rPr lang="en-US" baseline="0" dirty="0">
                <a:sym typeface="Wingdings" pitchFamily="2" charset="2"/>
              </a:rPr>
              <a:t> alphabet Inc. </a:t>
            </a:r>
            <a:r>
              <a:rPr lang="en-US" dirty="0"/>
              <a:t>Google began in January 1996 as a research project by </a:t>
            </a:r>
            <a:r>
              <a:rPr lang="en-US" dirty="0">
                <a:hlinkClick r:id="rId3" tooltip="Larry Page"/>
              </a:rPr>
              <a:t>Larry Page</a:t>
            </a:r>
            <a:r>
              <a:rPr lang="en-US" dirty="0"/>
              <a:t> and </a:t>
            </a:r>
            <a:r>
              <a:rPr lang="en-US" dirty="0">
                <a:hlinkClick r:id="rId4" tooltip="Sergey Brin"/>
              </a:rPr>
              <a:t>Sergey </a:t>
            </a:r>
            <a:r>
              <a:rPr lang="en-US" dirty="0" err="1">
                <a:hlinkClick r:id="rId4" tooltip="Sergey Brin"/>
              </a:rPr>
              <a:t>Brin</a:t>
            </a:r>
            <a:r>
              <a:rPr lang="en-US" dirty="0"/>
              <a:t> when they were both PhD students at </a:t>
            </a:r>
            <a:r>
              <a:rPr lang="en-US" dirty="0">
                <a:hlinkClick r:id="rId5" tooltip="Stanford University"/>
              </a:rPr>
              <a:t>Stanford University</a:t>
            </a:r>
            <a:r>
              <a:rPr lang="en-US" dirty="0"/>
              <a:t> in </a:t>
            </a:r>
            <a:r>
              <a:rPr lang="en-US" dirty="0">
                <a:hlinkClick r:id="rId6" tooltip="Stanford, California"/>
              </a:rPr>
              <a:t>Stanford, California</a:t>
            </a:r>
            <a:r>
              <a:rPr lang="en-US" dirty="0"/>
              <a:t>.</a:t>
            </a:r>
            <a:r>
              <a:rPr lang="en-US" baseline="30000" dirty="0">
                <a:hlinkClick r:id="rId7"/>
              </a:rPr>
              <a:t>[33]</a:t>
            </a:r>
            <a:endParaRPr lang="en-US" baseline="0" dirty="0"/>
          </a:p>
          <a:p>
            <a:r>
              <a:rPr lang="en-US" baseline="0" dirty="0"/>
              <a:t>Peter </a:t>
            </a:r>
            <a:r>
              <a:rPr lang="en-US" baseline="0" dirty="0" err="1"/>
              <a:t>Norvig</a:t>
            </a:r>
            <a:r>
              <a:rPr lang="en-US" baseline="0" dirty="0"/>
              <a:t> – simple models + lots of data &gt; complex models</a:t>
            </a:r>
          </a:p>
          <a:p>
            <a:r>
              <a:rPr lang="en-US" baseline="0" dirty="0"/>
              <a:t>Data Deluge – exponential growth in data volume, the Economist 2010, Businesses, governments and society are only starting to tap its vast potential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pPr/>
              <a:t>47</a:t>
            </a:fld>
            <a:endParaRPr lang="en-US"/>
          </a:p>
        </p:txBody>
      </p:sp>
    </p:spTree>
    <p:extLst>
      <p:ext uri="{BB962C8B-B14F-4D97-AF65-F5344CB8AC3E}">
        <p14:creationId xmlns:p14="http://schemas.microsoft.com/office/powerpoint/2010/main" val="71189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CDC: Centers for Disease Control </a:t>
            </a:r>
          </a:p>
        </p:txBody>
      </p:sp>
      <p:sp>
        <p:nvSpPr>
          <p:cNvPr id="4" name="Slide Number Placeholder 3"/>
          <p:cNvSpPr>
            <a:spLocks noGrp="1"/>
          </p:cNvSpPr>
          <p:nvPr>
            <p:ph type="sldNum" sz="quarter" idx="10"/>
          </p:nvPr>
        </p:nvSpPr>
        <p:spPr/>
        <p:txBody>
          <a:bodyPr/>
          <a:lstStyle/>
          <a:p>
            <a:fld id="{93C24ABF-0C12-4BF0-A018-2F45AB32A4C7}" type="slidenum">
              <a:rPr lang="en-US" smtClean="0"/>
              <a:pPr/>
              <a:t>48</a:t>
            </a:fld>
            <a:endParaRPr lang="en-US"/>
          </a:p>
        </p:txBody>
      </p:sp>
    </p:spTree>
    <p:extLst>
      <p:ext uri="{BB962C8B-B14F-4D97-AF65-F5344CB8AC3E}">
        <p14:creationId xmlns:p14="http://schemas.microsoft.com/office/powerpoint/2010/main" val="4115531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55F3A797-9821-4ED5-836A-C20E03A3E3EC}" type="slidenum">
              <a:rPr lang="en-US" smtClean="0">
                <a:latin typeface="Arial" pitchFamily="34" charset="0"/>
              </a:rPr>
              <a:pPr eaLnBrk="1" hangingPunct="1">
                <a:defRPr/>
              </a:pPr>
              <a:t>51</a:t>
            </a:fld>
            <a:endParaRPr lang="en-US">
              <a:latin typeface="Arial" pitchFamily="34" charset="0"/>
            </a:endParaRPr>
          </a:p>
        </p:txBody>
      </p:sp>
      <p:sp>
        <p:nvSpPr>
          <p:cNvPr id="51203" name="Rectangle 2"/>
          <p:cNvSpPr>
            <a:spLocks noGrp="1" noRot="1" noChangeAspect="1" noChangeArrowheads="1" noTextEdit="1"/>
          </p:cNvSpPr>
          <p:nvPr>
            <p:ph type="sldImg"/>
          </p:nvPr>
        </p:nvSpPr>
        <p:spPr>
          <a:xfrm>
            <a:off x="1152525" y="690563"/>
            <a:ext cx="4554538" cy="3416300"/>
          </a:xfrm>
          <a:ln/>
        </p:spPr>
      </p:sp>
      <p:sp>
        <p:nvSpPr>
          <p:cNvPr id="51204" name="Rectangle 3"/>
          <p:cNvSpPr>
            <a:spLocks noGrp="1" noChangeArrowheads="1"/>
          </p:cNvSpPr>
          <p:nvPr>
            <p:ph type="body" idx="1"/>
          </p:nvPr>
        </p:nvSpPr>
        <p:spPr>
          <a:xfrm>
            <a:off x="913772" y="4342763"/>
            <a:ext cx="5030456" cy="41151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Google’s search tool name before Google </a:t>
            </a:r>
          </a:p>
          <a:p>
            <a:pPr eaLnBrk="1" hangingPunct="1"/>
            <a:endParaRPr lang="en-US" dirty="0">
              <a:latin typeface="Arial" pitchFamily="34" charset="0"/>
            </a:endParaRPr>
          </a:p>
          <a:p>
            <a:pPr eaLnBrk="1" hangingPunct="1"/>
            <a:r>
              <a:rPr lang="en-US" dirty="0"/>
              <a:t>Google began in January 1996 as a research project by </a:t>
            </a:r>
            <a:r>
              <a:rPr lang="en-US" dirty="0">
                <a:hlinkClick r:id="rId3" tooltip="Larry Page"/>
              </a:rPr>
              <a:t>Larry Page</a:t>
            </a:r>
            <a:r>
              <a:rPr lang="en-US" dirty="0"/>
              <a:t> and </a:t>
            </a:r>
            <a:r>
              <a:rPr lang="en-US" dirty="0">
                <a:hlinkClick r:id="rId4" tooltip="Sergey Brin"/>
              </a:rPr>
              <a:t>Sergey </a:t>
            </a:r>
            <a:r>
              <a:rPr lang="en-US" dirty="0" err="1">
                <a:hlinkClick r:id="rId4" tooltip="Sergey Brin"/>
              </a:rPr>
              <a:t>Brin</a:t>
            </a:r>
            <a:r>
              <a:rPr lang="en-US" dirty="0"/>
              <a:t> when they were both PhD students at </a:t>
            </a:r>
            <a:r>
              <a:rPr lang="en-US" dirty="0">
                <a:hlinkClick r:id="rId5" tooltip="Stanford University"/>
              </a:rPr>
              <a:t>Stanford University</a:t>
            </a:r>
            <a:r>
              <a:rPr lang="en-US" dirty="0"/>
              <a:t> in </a:t>
            </a:r>
            <a:r>
              <a:rPr lang="en-US" dirty="0">
                <a:hlinkClick r:id="rId6" tooltip="Stanford, California"/>
              </a:rPr>
              <a:t>Stanford, California</a:t>
            </a:r>
            <a:r>
              <a:rPr lang="en-US" dirty="0"/>
              <a:t>.</a:t>
            </a:r>
            <a:r>
              <a:rPr lang="en-US" baseline="30000" dirty="0">
                <a:hlinkClick r:id="rId7"/>
              </a:rPr>
              <a:t>[33]</a:t>
            </a:r>
            <a:endParaRPr lang="en-US" dirty="0">
              <a:latin typeface="Arial" pitchFamily="34" charset="0"/>
            </a:endParaRPr>
          </a:p>
          <a:p>
            <a:pPr eaLnBrk="1" hangingPunct="1"/>
            <a:endParaRPr lang="en-US" dirty="0">
              <a:latin typeface="Arial" pitchFamily="34" charset="0"/>
            </a:endParaRPr>
          </a:p>
          <a:p>
            <a:pPr eaLnBrk="1" hangingPunct="1"/>
            <a:endParaRPr lang="en-US" dirty="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56E49F24-BCD7-4F3A-B1DE-5BE79BB2D22D}" type="slidenum">
              <a:rPr lang="en-US" smtClean="0">
                <a:latin typeface="Arial" pitchFamily="34" charset="0"/>
              </a:rPr>
              <a:pPr eaLnBrk="1" hangingPunct="1">
                <a:defRPr/>
              </a:pPr>
              <a:t>52</a:t>
            </a:fld>
            <a:endParaRPr lang="en-US">
              <a:latin typeface="Arial"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a:p>
            <a:pPr eaLnBrk="1" hangingPunct="1"/>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53</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Attributed to Bill</a:t>
            </a:r>
            <a:r>
              <a:rPr lang="en-US" baseline="0" dirty="0">
                <a:latin typeface="Arial" pitchFamily="34" charset="0"/>
              </a:rPr>
              <a:t> Gross, </a:t>
            </a:r>
            <a:r>
              <a:rPr lang="en-US" baseline="0" dirty="0" err="1">
                <a:latin typeface="Arial" pitchFamily="34" charset="0"/>
              </a:rPr>
              <a:t>Idealabs</a:t>
            </a:r>
            <a:endParaRPr lang="en-US" baseline="0" dirty="0">
              <a:latin typeface="Arial" pitchFamily="34" charset="0"/>
            </a:endParaRPr>
          </a:p>
          <a:p>
            <a:pPr eaLnBrk="1" hangingPunct="1"/>
            <a:r>
              <a:rPr lang="en-US" baseline="0" dirty="0">
                <a:latin typeface="Arial" pitchFamily="34" charset="0"/>
              </a:rPr>
              <a:t>Pasadena – ultra-efficient cares, solar power, </a:t>
            </a:r>
            <a:r>
              <a:rPr lang="en-US" baseline="0" dirty="0" err="1">
                <a:latin typeface="Arial" pitchFamily="34" charset="0"/>
              </a:rPr>
              <a:t>citysearch</a:t>
            </a:r>
            <a:endParaRPr lang="en-US" dirty="0">
              <a:latin typeface="Arial" pitchFamily="34" charset="0"/>
            </a:endParaRPr>
          </a:p>
          <a:p>
            <a:pPr eaLnBrk="1" hangingPunct="1"/>
            <a:r>
              <a:rPr lang="en-US" dirty="0">
                <a:latin typeface="Arial" pitchFamily="34" charset="0"/>
              </a:rPr>
              <a:t>The</a:t>
            </a:r>
            <a:r>
              <a:rPr lang="en-US" baseline="0" dirty="0">
                <a:latin typeface="Arial" pitchFamily="34" charset="0"/>
              </a:rPr>
              <a:t> web is all-of-a-sudden a real revenue-generator</a:t>
            </a:r>
            <a:endParaRPr lang="en-US" dirty="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kreddy@iiit.ac.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notesSlide" Target="../notesSlides/notesSlide1.xml"/><Relationship Id="rId7" Type="http://schemas.openxmlformats.org/officeDocument/2006/relationships/oleObject" Target="../embeddings/oleObject2.bin"/><Relationship Id="rId12"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jpeg"/><Relationship Id="rId11" Type="http://schemas.openxmlformats.org/officeDocument/2006/relationships/oleObject" Target="../embeddings/oleObject4.bin"/><Relationship Id="rId5" Type="http://schemas.openxmlformats.org/officeDocument/2006/relationships/image" Target="../media/image2.wmf"/><Relationship Id="rId10"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0.png"/><Relationship Id="rId10" Type="http://schemas.openxmlformats.org/officeDocument/2006/relationships/image" Target="../media/image11.jpeg"/><Relationship Id="rId4" Type="http://schemas.openxmlformats.org/officeDocument/2006/relationships/image" Target="../media/image9.png"/><Relationship Id="rId9" Type="http://schemas.openxmlformats.org/officeDocument/2006/relationships/image" Target="../media/image8.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3.xml"/><Relationship Id="rId7" Type="http://schemas.openxmlformats.org/officeDocument/2006/relationships/oleObject" Target="../embeddings/oleObject9.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jpeg"/><Relationship Id="rId11" Type="http://schemas.openxmlformats.org/officeDocument/2006/relationships/oleObject" Target="../embeddings/oleObject11.bin"/><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durval@ia.cti.br" TargetMode="External"/><Relationship Id="rId2" Type="http://schemas.openxmlformats.org/officeDocument/2006/relationships/hyperlink" Target="http://www.systems-thinking.org/feedback.htm" TargetMode="External"/><Relationship Id="rId1" Type="http://schemas.openxmlformats.org/officeDocument/2006/relationships/slideLayout" Target="../slideLayouts/slideLayout2.xml"/><Relationship Id="rId4" Type="http://schemas.openxmlformats.org/officeDocument/2006/relationships/hyperlink" Target="mailto:bacata@interpath.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gif"/><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jpeg"/><Relationship Id="rId9" Type="http://schemas.openxmlformats.org/officeDocument/2006/relationships/image" Target="../media/image76.jpe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www.datasciencecentral.com/profiles/blogs/could-fake-reviews-kill-amaz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datasciencecentral.com/profiles/blogs/black-box-confidence-intervals-excel-and-perl-implementations-det" TargetMode="External"/><Relationship Id="rId2" Type="http://schemas.openxmlformats.org/officeDocument/2006/relationships/hyperlink" Target="http://www.datasciencecentral.com/profiles/blogs/tutorial-how-to-detect-spurious-correlations-and-how-to-find-the-" TargetMode="External"/><Relationship Id="rId1" Type="http://schemas.openxmlformats.org/officeDocument/2006/relationships/slideLayout" Target="../slideLayouts/slideLayout2.xml"/><Relationship Id="rId4" Type="http://schemas.openxmlformats.org/officeDocument/2006/relationships/hyperlink" Target="http://www.datasciencecentral.com/profiles/blogs/10-types-of-regressions-which-one-to-use"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en.wikipedia.org/wiki/Precision_agriculture"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atic.googleusercontent.com/media/research.google.com/en/archive/gfs-sosp2003.pdf" TargetMode="External"/><Relationship Id="rId2" Type="http://schemas.openxmlformats.org/officeDocument/2006/relationships/hyperlink" Target="http://static.googleusercontent.com/media/research.google.com/en/archive/mapreduce-osdi04.pdf" TargetMode="External"/><Relationship Id="rId1" Type="http://schemas.openxmlformats.org/officeDocument/2006/relationships/slideLayout" Target="../slideLayouts/slideLayout2.xml"/><Relationship Id="rId4" Type="http://schemas.openxmlformats.org/officeDocument/2006/relationships/hyperlink" Target="http://static.googleusercontent.com/media/research.google.com/en/archive/bigtable-osdi06.pdf"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tatic.googleusercontent.com/external_content/untrusted_dlcp/research.google.com/en/archive/chubby-osdi06.pdf" TargetMode="External"/><Relationship Id="rId2" Type="http://schemas.openxmlformats.org/officeDocument/2006/relationships/hyperlink" Target="http://dl.acm.org/citation.cfm?id=1294281" TargetMode="External"/><Relationship Id="rId1" Type="http://schemas.openxmlformats.org/officeDocument/2006/relationships/slideLayout" Target="../slideLayouts/slideLayout2.xml"/><Relationship Id="rId4" Type="http://schemas.openxmlformats.org/officeDocument/2006/relationships/hyperlink" Target="http://www.csd.uwo.ca/faculty/hanan/610/papers/Paper-13-Ariel-Rabkin.pdf"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www.vldb.org/pvldb/2/vldb09-861.pdf" TargetMode="External"/><Relationship Id="rId2" Type="http://schemas.openxmlformats.org/officeDocument/2006/relationships/hyperlink" Target="http://www.cs.cornell.edu/Projects/ladis2009/papers/Lakshman-ladis2009.PDF" TargetMode="External"/><Relationship Id="rId1" Type="http://schemas.openxmlformats.org/officeDocument/2006/relationships/slideLayout" Target="../slideLayouts/slideLayout2.xml"/><Relationship Id="rId4" Type="http://schemas.openxmlformats.org/officeDocument/2006/relationships/hyperlink" Target="http://www.4lunas.org/pub/2010-s4.pdf"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usenix.org/legacy/event/osdi10/tech/full_papers/Peng.pdf" TargetMode="External"/><Relationship Id="rId2" Type="http://schemas.openxmlformats.org/officeDocument/2006/relationships/hyperlink" Target="http://static.googleusercontent.com/external_content/untrusted_dlcp/research.google.com/en/pubs/archive/36632.pdf" TargetMode="External"/><Relationship Id="rId1" Type="http://schemas.openxmlformats.org/officeDocument/2006/relationships/slideLayout" Target="../slideLayouts/slideLayout2.xml"/><Relationship Id="rId4" Type="http://schemas.openxmlformats.org/officeDocument/2006/relationships/hyperlink" Target="http://kowshik.github.io/JPregel/pregel_paper.pdf"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amplab.cs.berkeley.edu/wp-content/uploads/2012/03/mod482-xin1.pdf" TargetMode="External"/><Relationship Id="rId2" Type="http://schemas.openxmlformats.org/officeDocument/2006/relationships/hyperlink" Target="http://static.googleusercontent.com/media/research.google.com/en/archive/spanner-osdi2012.pdf" TargetMode="External"/><Relationship Id="rId1" Type="http://schemas.openxmlformats.org/officeDocument/2006/relationships/slideLayout" Target="../slideLayouts/slideLayout2.xml"/><Relationship Id="rId4" Type="http://schemas.openxmlformats.org/officeDocument/2006/relationships/hyperlink" Target="http://ilpubs.stanford.edu:8090/422/1/1999-66.pdf"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oz.berkeley.edu/~breiman/randomforest2001.pdf" TargetMode="External"/><Relationship Id="rId2" Type="http://schemas.openxmlformats.org/officeDocument/2006/relationships/hyperlink" Target="http://homes.cs.washington.edu/~pedrod/papers/cacm12.pdf" TargetMode="External"/><Relationship Id="rId1" Type="http://schemas.openxmlformats.org/officeDocument/2006/relationships/slideLayout" Target="../slideLayouts/slideLayout2.xml"/><Relationship Id="rId4" Type="http://schemas.openxmlformats.org/officeDocument/2006/relationships/hyperlink" Target="http://www.seas.upenn.edu/~zives/03f/cis550/codd.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tatic.googleusercontent.com/media/research.google.com/en/pubs/archive/36971.pdf" TargetMode="External"/><Relationship Id="rId2" Type="http://schemas.openxmlformats.org/officeDocument/2006/relationships/hyperlink" Target="http://machinelearning.wustl.edu/mlpapers/paper_files/NIPS2006_725.pdf" TargetMode="External"/><Relationship Id="rId1" Type="http://schemas.openxmlformats.org/officeDocument/2006/relationships/slideLayout" Target="../slideLayouts/slideLayout2.xml"/><Relationship Id="rId4" Type="http://schemas.openxmlformats.org/officeDocument/2006/relationships/hyperlink" Target="https://www.usenix.org/legacy/event/osdi10/tech/full_papers/Beaver.pdf"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vldb.org/pvldb/vol5/p1771_georgelee_vldb2012.pdf" TargetMode="External"/><Relationship Id="rId2" Type="http://schemas.openxmlformats.org/officeDocument/2006/relationships/hyperlink" Target="https://amplab.cs.berkeley.edu/wp-content/uploads/2011/06/Spark-Cluster-Computing-with-Working-Sets.pdf" TargetMode="External"/><Relationship Id="rId1" Type="http://schemas.openxmlformats.org/officeDocument/2006/relationships/slideLayout" Target="../slideLayouts/slideLayout2.xml"/><Relationship Id="rId4" Type="http://schemas.openxmlformats.org/officeDocument/2006/relationships/hyperlink" Target="http://static.googleusercontent.com/external_content/untrusted_dlcp/research.google.com/en/us/pubs/archive/41344.pdf"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research.microsoft.com/pubs/200169/now-vldb.pdf" TargetMode="External"/><Relationship Id="rId2" Type="http://schemas.openxmlformats.org/officeDocument/2006/relationships/hyperlink" Target="https://amplab.cs.berkeley.edu/wp-content/uploads/2013/01/dmx1.pdf" TargetMode="External"/><Relationship Id="rId1" Type="http://schemas.openxmlformats.org/officeDocument/2006/relationships/slideLayout" Target="../slideLayouts/slideLayout2.xml"/><Relationship Id="rId4" Type="http://schemas.openxmlformats.org/officeDocument/2006/relationships/hyperlink" Target="http://www.mckinsey.com/~/media/McKinsey/dotcom/Insights%20and%20pubs/MGI/Research/Technology%20and%20Innovation/Big%20Data/MGI_big_data_full_report.ashx"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tdwi.org/research/2010/08/big-data-analytics.aspx?tc=page0" TargetMode="External"/><Relationship Id="rId2" Type="http://schemas.openxmlformats.org/officeDocument/2006/relationships/hyperlink" Target="http://www.aspeninstitute.org/sites/default/files/content/docs/pubs/The_Promise_and_Peril_of_Big_Data.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1143000"/>
          </a:xfrm>
        </p:spPr>
        <p:txBody>
          <a:bodyPr>
            <a:normAutofit/>
          </a:bodyPr>
          <a:lstStyle/>
          <a:p>
            <a:r>
              <a:rPr lang="en-IN" b="1" dirty="0"/>
              <a:t>Big Data and Data Science</a:t>
            </a:r>
          </a:p>
        </p:txBody>
      </p:sp>
      <p:sp>
        <p:nvSpPr>
          <p:cNvPr id="3" name="Content Placeholder 2"/>
          <p:cNvSpPr>
            <a:spLocks noGrp="1"/>
          </p:cNvSpPr>
          <p:nvPr>
            <p:ph idx="1"/>
          </p:nvPr>
        </p:nvSpPr>
        <p:spPr>
          <a:xfrm>
            <a:off x="457200" y="3581400"/>
            <a:ext cx="8229600" cy="2544763"/>
          </a:xfrm>
        </p:spPr>
        <p:txBody>
          <a:bodyPr/>
          <a:lstStyle/>
          <a:p>
            <a:pPr marL="0" lvl="0" indent="0" algn="ctr" defTabSz="914156">
              <a:lnSpc>
                <a:spcPct val="80000"/>
              </a:lnSpc>
              <a:buNone/>
            </a:pPr>
            <a:r>
              <a:rPr lang="en-US" sz="3000" dirty="0">
                <a:solidFill>
                  <a:prstClr val="black"/>
                </a:solidFill>
              </a:rPr>
              <a:t>P. Krishna Reddy</a:t>
            </a:r>
          </a:p>
          <a:p>
            <a:pPr marL="0" lvl="0" indent="0" algn="ctr" defTabSz="914156">
              <a:lnSpc>
                <a:spcPct val="80000"/>
              </a:lnSpc>
              <a:buNone/>
            </a:pPr>
            <a:r>
              <a:rPr lang="en-US" sz="3000" dirty="0">
                <a:solidFill>
                  <a:prstClr val="black"/>
                </a:solidFill>
              </a:rPr>
              <a:t>IIIT Hyderabad, India</a:t>
            </a:r>
          </a:p>
          <a:p>
            <a:pPr marL="0" lvl="0" indent="0" algn="ctr" defTabSz="914156">
              <a:lnSpc>
                <a:spcPct val="80000"/>
              </a:lnSpc>
              <a:buNone/>
            </a:pPr>
            <a:r>
              <a:rPr lang="en-US" sz="3000" dirty="0">
                <a:solidFill>
                  <a:prstClr val="black"/>
                </a:solidFill>
              </a:rPr>
              <a:t>E-mail: </a:t>
            </a:r>
            <a:r>
              <a:rPr lang="en-US" sz="3000" dirty="0">
                <a:solidFill>
                  <a:prstClr val="black"/>
                </a:solidFill>
                <a:hlinkClick r:id="rId2"/>
              </a:rPr>
              <a:t>pkreddy@iiit.ac.in</a:t>
            </a:r>
            <a:endParaRPr lang="en-US" sz="3000" dirty="0">
              <a:solidFill>
                <a:prstClr val="black"/>
              </a:solidFill>
            </a:endParaRPr>
          </a:p>
          <a:p>
            <a:pPr marL="0" lvl="0" indent="0" algn="ctr" defTabSz="914156">
              <a:lnSpc>
                <a:spcPct val="80000"/>
              </a:lnSpc>
              <a:buNone/>
            </a:pPr>
            <a:r>
              <a:rPr lang="en-US" sz="3000" dirty="0">
                <a:solidFill>
                  <a:prstClr val="black"/>
                </a:solidFill>
              </a:rPr>
              <a:t>Cell: 9849329324</a:t>
            </a:r>
          </a:p>
          <a:p>
            <a:pPr marL="0" lvl="0" indent="0" algn="ctr" defTabSz="914156">
              <a:lnSpc>
                <a:spcPct val="80000"/>
              </a:lnSpc>
              <a:buNone/>
            </a:pPr>
            <a:r>
              <a:rPr lang="en-US" sz="3000" dirty="0">
                <a:solidFill>
                  <a:prstClr val="black"/>
                </a:solidFill>
              </a:rPr>
              <a:t>http://www.iiit.ac.in/~pkreddy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3400" y="0"/>
            <a:ext cx="8005763" cy="933450"/>
          </a:xfrm>
          <a:noFill/>
        </p:spPr>
        <p:txBody>
          <a:bodyPr lIns="92075" tIns="46038" rIns="92075" bIns="46038"/>
          <a:lstStyle/>
          <a:p>
            <a:pPr eaLnBrk="1" hangingPunct="1"/>
            <a:r>
              <a:rPr lang="en-US" sz="4000"/>
              <a:t>Sample data mining problem #2</a:t>
            </a:r>
          </a:p>
        </p:txBody>
      </p:sp>
      <p:sp>
        <p:nvSpPr>
          <p:cNvPr id="19459" name="Rectangle 3"/>
          <p:cNvSpPr>
            <a:spLocks noGrp="1" noChangeArrowheads="1"/>
          </p:cNvSpPr>
          <p:nvPr>
            <p:ph type="body" idx="1"/>
          </p:nvPr>
        </p:nvSpPr>
        <p:spPr>
          <a:xfrm>
            <a:off x="838200" y="1143000"/>
            <a:ext cx="7543800" cy="5181600"/>
          </a:xfrm>
          <a:noFill/>
        </p:spPr>
        <p:txBody>
          <a:bodyPr lIns="92075" tIns="46038" rIns="92075" bIns="46038"/>
          <a:lstStyle/>
          <a:p>
            <a:pPr eaLnBrk="1" hangingPunct="1">
              <a:lnSpc>
                <a:spcPct val="90000"/>
              </a:lnSpc>
            </a:pPr>
            <a:r>
              <a:rPr lang="en-US" sz="2800"/>
              <a:t>I am an astronomer and I have sky survey 3 tera bytes of data, 2 billion objects.</a:t>
            </a:r>
          </a:p>
          <a:p>
            <a:pPr lvl="1" eaLnBrk="1" hangingPunct="1">
              <a:lnSpc>
                <a:spcPct val="90000"/>
              </a:lnSpc>
            </a:pPr>
            <a:r>
              <a:rPr lang="en-US"/>
              <a:t>Can you help to recognize the objects ?</a:t>
            </a:r>
          </a:p>
          <a:p>
            <a:pPr lvl="1" eaLnBrk="1" hangingPunct="1">
              <a:lnSpc>
                <a:spcPct val="90000"/>
              </a:lnSpc>
            </a:pPr>
            <a:r>
              <a:rPr lang="en-US"/>
              <a:t>Most of my data is beyond my reach.</a:t>
            </a:r>
          </a:p>
          <a:p>
            <a:pPr lvl="1" eaLnBrk="1" hangingPunct="1">
              <a:lnSpc>
                <a:spcPct val="90000"/>
              </a:lnSpc>
            </a:pPr>
            <a:r>
              <a:rPr lang="en-US"/>
              <a:t>Can you find new/unusual items in my data ?</a:t>
            </a:r>
          </a:p>
          <a:p>
            <a:pPr lvl="1" eaLnBrk="1" hangingPunct="1">
              <a:lnSpc>
                <a:spcPct val="90000"/>
              </a:lnSpc>
            </a:pPr>
            <a:r>
              <a:rPr lang="en-US"/>
              <a:t>Can you help me with basic manipulation, so I can focus on basic science ?</a:t>
            </a:r>
          </a:p>
          <a:p>
            <a:pPr lvl="1" eaLnBrk="1" hangingPunct="1">
              <a:lnSpc>
                <a:spcPct val="90000"/>
              </a:lnSpc>
            </a:pPr>
            <a:endParaRPr lang="en-US"/>
          </a:p>
          <a:p>
            <a:pPr lvl="1" eaLnBrk="1" hangingPunct="1">
              <a:lnSpc>
                <a:spcPct val="90000"/>
              </a:lnSpc>
            </a:pPr>
            <a:r>
              <a:rPr lang="en-US"/>
              <a:t>I know my data and statistics, but that is not enough … </a:t>
            </a:r>
          </a:p>
        </p:txBody>
      </p:sp>
    </p:spTree>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0"/>
            <a:ext cx="8005763" cy="933450"/>
          </a:xfrm>
          <a:noFill/>
        </p:spPr>
        <p:txBody>
          <a:bodyPr lIns="92075" tIns="46038" rIns="92075" bIns="46038"/>
          <a:lstStyle/>
          <a:p>
            <a:pPr eaLnBrk="1" hangingPunct="1"/>
            <a:r>
              <a:rPr lang="en-US" sz="4000"/>
              <a:t>About Data mining</a:t>
            </a:r>
          </a:p>
        </p:txBody>
      </p:sp>
      <p:sp>
        <p:nvSpPr>
          <p:cNvPr id="20483" name="Rectangle 3"/>
          <p:cNvSpPr>
            <a:spLocks noGrp="1" noChangeArrowheads="1"/>
          </p:cNvSpPr>
          <p:nvPr>
            <p:ph type="body" idx="1"/>
          </p:nvPr>
        </p:nvSpPr>
        <p:spPr>
          <a:xfrm>
            <a:off x="838200" y="1143000"/>
            <a:ext cx="7543800" cy="5181600"/>
          </a:xfrm>
          <a:noFill/>
        </p:spPr>
        <p:txBody>
          <a:bodyPr lIns="92075" tIns="46038" rIns="92075" bIns="46038"/>
          <a:lstStyle/>
          <a:p>
            <a:pPr eaLnBrk="1" hangingPunct="1">
              <a:lnSpc>
                <a:spcPct val="90000"/>
              </a:lnSpc>
            </a:pPr>
            <a:r>
              <a:rPr lang="en-US" sz="2400"/>
              <a:t>Look-up a few records </a:t>
            </a:r>
            <a:r>
              <a:rPr lang="en-US" sz="2400">
                <a:sym typeface="Wingdings" pitchFamily="2" charset="2"/>
              </a:rPr>
              <a:t> SQL</a:t>
            </a:r>
          </a:p>
          <a:p>
            <a:pPr eaLnBrk="1" hangingPunct="1">
              <a:lnSpc>
                <a:spcPct val="90000"/>
              </a:lnSpc>
            </a:pPr>
            <a:r>
              <a:rPr lang="en-US" sz="2400">
                <a:sym typeface="Wingdings" pitchFamily="2" charset="2"/>
              </a:rPr>
              <a:t>Populate standard report  SQL</a:t>
            </a:r>
          </a:p>
          <a:p>
            <a:pPr eaLnBrk="1" hangingPunct="1">
              <a:lnSpc>
                <a:spcPct val="90000"/>
              </a:lnSpc>
            </a:pPr>
            <a:r>
              <a:rPr lang="en-US" sz="2400">
                <a:sym typeface="Wingdings" pitchFamily="2" charset="2"/>
              </a:rPr>
              <a:t>Create a new report   OLAP/mining</a:t>
            </a:r>
          </a:p>
          <a:p>
            <a:pPr eaLnBrk="1" hangingPunct="1">
              <a:lnSpc>
                <a:spcPct val="90000"/>
              </a:lnSpc>
            </a:pPr>
            <a:endParaRPr lang="en-US" sz="2400">
              <a:sym typeface="Wingdings" pitchFamily="2" charset="2"/>
            </a:endParaRPr>
          </a:p>
          <a:p>
            <a:pPr eaLnBrk="1" hangingPunct="1">
              <a:lnSpc>
                <a:spcPct val="90000"/>
              </a:lnSpc>
            </a:pPr>
            <a:r>
              <a:rPr lang="en-US" sz="2400">
                <a:sym typeface="Wingdings" pitchFamily="2" charset="2"/>
              </a:rPr>
              <a:t>Data mining</a:t>
            </a:r>
          </a:p>
          <a:p>
            <a:pPr lvl="1" eaLnBrk="1" hangingPunct="1">
              <a:lnSpc>
                <a:spcPct val="90000"/>
              </a:lnSpc>
            </a:pPr>
            <a:r>
              <a:rPr lang="en-US" sz="2400">
                <a:sym typeface="Wingdings" pitchFamily="2" charset="2"/>
              </a:rPr>
              <a:t>Optimize business process</a:t>
            </a:r>
          </a:p>
          <a:p>
            <a:pPr lvl="1" eaLnBrk="1" hangingPunct="1">
              <a:lnSpc>
                <a:spcPct val="90000"/>
              </a:lnSpc>
            </a:pPr>
            <a:r>
              <a:rPr lang="en-US" sz="2400">
                <a:sym typeface="Wingdings" pitchFamily="2" charset="2"/>
              </a:rPr>
              <a:t>Locate a new problem</a:t>
            </a:r>
          </a:p>
          <a:p>
            <a:pPr lvl="1" eaLnBrk="1" hangingPunct="1">
              <a:lnSpc>
                <a:spcPct val="90000"/>
              </a:lnSpc>
            </a:pPr>
            <a:r>
              <a:rPr lang="en-US" sz="2400">
                <a:sym typeface="Wingdings" pitchFamily="2" charset="2"/>
              </a:rPr>
              <a:t>Understand something new</a:t>
            </a:r>
          </a:p>
          <a:p>
            <a:pPr lvl="1" eaLnBrk="1" hangingPunct="1">
              <a:lnSpc>
                <a:spcPct val="90000"/>
              </a:lnSpc>
            </a:pPr>
            <a:r>
              <a:rPr lang="en-US" sz="2400">
                <a:sym typeface="Wingdings" pitchFamily="2" charset="2"/>
              </a:rPr>
              <a:t>Answer a tough question</a:t>
            </a:r>
          </a:p>
          <a:p>
            <a:pPr eaLnBrk="1" hangingPunct="1">
              <a:lnSpc>
                <a:spcPct val="90000"/>
              </a:lnSpc>
            </a:pPr>
            <a:endParaRPr lang="en-US" sz="2400"/>
          </a:p>
        </p:txBody>
      </p:sp>
    </p:spTree>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43000" y="0"/>
            <a:ext cx="7239000" cy="838200"/>
          </a:xfrm>
          <a:noFill/>
        </p:spPr>
        <p:txBody>
          <a:bodyPr lIns="92075" tIns="46038" rIns="92075" bIns="46038"/>
          <a:lstStyle/>
          <a:p>
            <a:pPr eaLnBrk="1" hangingPunct="1"/>
            <a:r>
              <a:rPr lang="en-US" sz="3200"/>
              <a:t>Evolution of Database Technology</a:t>
            </a:r>
            <a:endParaRPr lang="en-US" sz="3200" b="1"/>
          </a:p>
        </p:txBody>
      </p:sp>
      <p:sp>
        <p:nvSpPr>
          <p:cNvPr id="21507" name="Rectangle 3"/>
          <p:cNvSpPr>
            <a:spLocks noGrp="1" noChangeArrowheads="1"/>
          </p:cNvSpPr>
          <p:nvPr>
            <p:ph type="body" idx="1"/>
          </p:nvPr>
        </p:nvSpPr>
        <p:spPr>
          <a:xfrm>
            <a:off x="304800" y="914400"/>
            <a:ext cx="8534400" cy="5791200"/>
          </a:xfrm>
          <a:noFill/>
        </p:spPr>
        <p:txBody>
          <a:bodyPr lIns="92075" tIns="46038" rIns="92075" bIns="46038"/>
          <a:lstStyle/>
          <a:p>
            <a:pPr eaLnBrk="1" hangingPunct="1">
              <a:lnSpc>
                <a:spcPct val="110000"/>
              </a:lnSpc>
            </a:pPr>
            <a:r>
              <a:rPr lang="en-US" sz="2000" dirty="0"/>
              <a:t>Before 1960’s: Primitive file processing</a:t>
            </a:r>
          </a:p>
          <a:p>
            <a:pPr eaLnBrk="1" hangingPunct="1">
              <a:lnSpc>
                <a:spcPct val="110000"/>
              </a:lnSpc>
            </a:pPr>
            <a:r>
              <a:rPr lang="en-US" sz="2000" dirty="0"/>
              <a:t>1960s: Data collection, database creation, IMS and network DBMS</a:t>
            </a:r>
          </a:p>
          <a:p>
            <a:pPr eaLnBrk="1" hangingPunct="1">
              <a:lnSpc>
                <a:spcPct val="110000"/>
              </a:lnSpc>
            </a:pPr>
            <a:r>
              <a:rPr lang="en-US" sz="2000" dirty="0"/>
              <a:t>1970s: Relational data model, relational DBMS implementation</a:t>
            </a:r>
          </a:p>
          <a:p>
            <a:pPr lvl="1">
              <a:lnSpc>
                <a:spcPct val="110000"/>
              </a:lnSpc>
            </a:pPr>
            <a:r>
              <a:rPr lang="en-US" sz="1600" dirty="0"/>
              <a:t>Indexing, Query optimization, recovery,  concurrency control</a:t>
            </a:r>
          </a:p>
          <a:p>
            <a:pPr lvl="1">
              <a:lnSpc>
                <a:spcPct val="110000"/>
              </a:lnSpc>
            </a:pPr>
            <a:r>
              <a:rPr lang="en-US" sz="1600" dirty="0"/>
              <a:t>ACID properties</a:t>
            </a:r>
          </a:p>
          <a:p>
            <a:pPr eaLnBrk="1" hangingPunct="1">
              <a:lnSpc>
                <a:spcPct val="110000"/>
              </a:lnSpc>
            </a:pPr>
            <a:r>
              <a:rPr lang="en-US" sz="2000" dirty="0"/>
              <a:t>1980s:  </a:t>
            </a:r>
          </a:p>
          <a:p>
            <a:pPr lvl="1" eaLnBrk="1" hangingPunct="1">
              <a:lnSpc>
                <a:spcPct val="110000"/>
              </a:lnSpc>
            </a:pPr>
            <a:r>
              <a:rPr lang="en-US" sz="1800" dirty="0"/>
              <a:t>RDBMS, advanced data models (extended-relational, OO, deductive, etc.) </a:t>
            </a:r>
          </a:p>
          <a:p>
            <a:pPr lvl="1" eaLnBrk="1" hangingPunct="1">
              <a:lnSpc>
                <a:spcPct val="110000"/>
              </a:lnSpc>
            </a:pPr>
            <a:r>
              <a:rPr lang="en-US" sz="1800" dirty="0"/>
              <a:t>Application-oriented DBMS (spatial, scientific, engineering, etc.)</a:t>
            </a:r>
          </a:p>
          <a:p>
            <a:pPr eaLnBrk="1" hangingPunct="1">
              <a:lnSpc>
                <a:spcPct val="110000"/>
              </a:lnSpc>
            </a:pPr>
            <a:r>
              <a:rPr lang="en-US" sz="2000" dirty="0"/>
              <a:t>1990s:  Data mining, data warehousing, multimedia databases, and Web databases</a:t>
            </a:r>
          </a:p>
          <a:p>
            <a:pPr eaLnBrk="1" hangingPunct="1">
              <a:lnSpc>
                <a:spcPct val="110000"/>
              </a:lnSpc>
            </a:pPr>
            <a:r>
              <a:rPr lang="en-US" sz="2000" dirty="0"/>
              <a:t>2000s</a:t>
            </a:r>
          </a:p>
          <a:p>
            <a:pPr lvl="1" eaLnBrk="1" hangingPunct="1">
              <a:lnSpc>
                <a:spcPct val="110000"/>
              </a:lnSpc>
            </a:pPr>
            <a:r>
              <a:rPr lang="en-US" sz="1800" dirty="0"/>
              <a:t>Stream data management and mining</a:t>
            </a:r>
          </a:p>
          <a:p>
            <a:pPr lvl="1" eaLnBrk="1" hangingPunct="1">
              <a:lnSpc>
                <a:spcPct val="110000"/>
              </a:lnSpc>
            </a:pPr>
            <a:r>
              <a:rPr lang="en-US" sz="1800" dirty="0"/>
              <a:t>Data mining and its applications</a:t>
            </a:r>
          </a:p>
          <a:p>
            <a:pPr lvl="1" eaLnBrk="1" hangingPunct="1">
              <a:lnSpc>
                <a:spcPct val="110000"/>
              </a:lnSpc>
            </a:pPr>
            <a:r>
              <a:rPr lang="en-US" sz="1800" dirty="0"/>
              <a:t>Web technology (XML, data integration) and global information systems</a:t>
            </a:r>
            <a:r>
              <a:rPr lang="en-US" sz="900" dirty="0"/>
              <a:t> </a:t>
            </a:r>
          </a:p>
        </p:txBody>
      </p:sp>
    </p:spTree>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04800"/>
            <a:ext cx="8077200" cy="731838"/>
          </a:xfrm>
          <a:noFill/>
        </p:spPr>
        <p:txBody>
          <a:bodyPr lIns="92075" tIns="46038" rIns="92075" bIns="46038"/>
          <a:lstStyle/>
          <a:p>
            <a:pPr eaLnBrk="1" hangingPunct="1"/>
            <a:r>
              <a:rPr lang="en-US" sz="4000"/>
              <a:t>Why Data Mining ?</a:t>
            </a:r>
          </a:p>
        </p:txBody>
      </p:sp>
      <p:sp>
        <p:nvSpPr>
          <p:cNvPr id="22531" name="Rectangle 3"/>
          <p:cNvSpPr>
            <a:spLocks noGrp="1" noChangeArrowheads="1"/>
          </p:cNvSpPr>
          <p:nvPr>
            <p:ph type="body" idx="1"/>
          </p:nvPr>
        </p:nvSpPr>
        <p:spPr>
          <a:xfrm>
            <a:off x="457200" y="1143000"/>
            <a:ext cx="8229600" cy="5410200"/>
          </a:xfrm>
          <a:noFill/>
        </p:spPr>
        <p:txBody>
          <a:bodyPr lIns="92075" tIns="46038" rIns="92075" bIns="46038"/>
          <a:lstStyle/>
          <a:p>
            <a:pPr eaLnBrk="1" hangingPunct="1">
              <a:lnSpc>
                <a:spcPct val="130000"/>
              </a:lnSpc>
            </a:pPr>
            <a:r>
              <a:rPr lang="en-US" sz="2000"/>
              <a:t>The Explosive Growth of Data: from terabytes to petabytes</a:t>
            </a:r>
          </a:p>
          <a:p>
            <a:pPr lvl="1" eaLnBrk="1" hangingPunct="1">
              <a:lnSpc>
                <a:spcPct val="130000"/>
              </a:lnSpc>
            </a:pPr>
            <a:r>
              <a:rPr lang="en-US" sz="2000"/>
              <a:t>Data collection and data availability</a:t>
            </a:r>
          </a:p>
          <a:p>
            <a:pPr lvl="2" eaLnBrk="1" hangingPunct="1">
              <a:lnSpc>
                <a:spcPct val="130000"/>
              </a:lnSpc>
            </a:pPr>
            <a:r>
              <a:rPr lang="en-US" sz="1800"/>
              <a:t>Automated data collection tools, database systems, Web, computerized society</a:t>
            </a:r>
          </a:p>
          <a:p>
            <a:pPr lvl="1" eaLnBrk="1" hangingPunct="1">
              <a:lnSpc>
                <a:spcPct val="130000"/>
              </a:lnSpc>
            </a:pPr>
            <a:r>
              <a:rPr lang="en-US" sz="2000"/>
              <a:t>Major sources of abundant data</a:t>
            </a:r>
          </a:p>
          <a:p>
            <a:pPr lvl="2" eaLnBrk="1" hangingPunct="1">
              <a:lnSpc>
                <a:spcPct val="130000"/>
              </a:lnSpc>
            </a:pPr>
            <a:r>
              <a:rPr lang="en-US" sz="1800"/>
              <a:t>Business: Web, e-commerce, transactions, stocks, … </a:t>
            </a:r>
          </a:p>
          <a:p>
            <a:pPr lvl="2" eaLnBrk="1" hangingPunct="1">
              <a:lnSpc>
                <a:spcPct val="130000"/>
              </a:lnSpc>
            </a:pPr>
            <a:r>
              <a:rPr lang="en-US" sz="1800"/>
              <a:t>Science: Remote sensing, bioinformatics, scientific simulation, … </a:t>
            </a:r>
          </a:p>
          <a:p>
            <a:pPr lvl="2" eaLnBrk="1" hangingPunct="1">
              <a:lnSpc>
                <a:spcPct val="130000"/>
              </a:lnSpc>
            </a:pPr>
            <a:r>
              <a:rPr lang="en-US" sz="1800"/>
              <a:t>Society and everyone: news, digital cameras, YouTube   </a:t>
            </a:r>
          </a:p>
          <a:p>
            <a:pPr eaLnBrk="1" hangingPunct="1">
              <a:lnSpc>
                <a:spcPct val="130000"/>
              </a:lnSpc>
            </a:pPr>
            <a:r>
              <a:rPr lang="en-US" sz="2000" b="1" u="sng"/>
              <a:t>We are drowning in data, but starving for knowledge!</a:t>
            </a:r>
            <a:r>
              <a:rPr lang="en-US" sz="2000" b="1"/>
              <a:t> </a:t>
            </a:r>
          </a:p>
          <a:p>
            <a:pPr eaLnBrk="1" hangingPunct="1">
              <a:lnSpc>
                <a:spcPct val="130000"/>
              </a:lnSpc>
            </a:pPr>
            <a:r>
              <a:rPr lang="en-US" sz="2000"/>
              <a:t>“Necessity is the mother of invention”</a:t>
            </a:r>
            <a:r>
              <a:rPr lang="en-US" sz="2000">
                <a:latin typeface="Tahoma" pitchFamily="34" charset="0"/>
                <a:cs typeface="Tahoma" pitchFamily="34" charset="0"/>
              </a:rPr>
              <a:t>—</a:t>
            </a:r>
            <a:r>
              <a:rPr lang="en-US" sz="2000"/>
              <a:t>Data mining</a:t>
            </a:r>
            <a:r>
              <a:rPr lang="en-US" sz="2000">
                <a:latin typeface="Tahoma" pitchFamily="34" charset="0"/>
                <a:cs typeface="Tahoma" pitchFamily="34" charset="0"/>
              </a:rPr>
              <a:t>—</a:t>
            </a:r>
            <a:r>
              <a:rPr lang="en-US" sz="2000"/>
              <a:t>Automated analysis of massive data sets</a:t>
            </a:r>
          </a:p>
        </p:txBody>
      </p:sp>
    </p:spTree>
  </p:cSld>
  <p:clrMapOvr>
    <a:masterClrMapping/>
  </p:clrMapOvr>
  <p:transition>
    <p:blind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body" idx="1"/>
          </p:nvPr>
        </p:nvSpPr>
        <p:spPr>
          <a:xfrm>
            <a:off x="152400" y="1143000"/>
            <a:ext cx="8763000" cy="5334000"/>
          </a:xfrm>
        </p:spPr>
        <p:txBody>
          <a:bodyPr/>
          <a:lstStyle/>
          <a:p>
            <a:pPr eaLnBrk="1" hangingPunct="1"/>
            <a:r>
              <a:rPr lang="en-US" sz="2400"/>
              <a:t>Lots of data is being collected </a:t>
            </a:r>
            <a:br>
              <a:rPr lang="en-US" sz="2400"/>
            </a:br>
            <a:r>
              <a:rPr lang="en-US" sz="2400"/>
              <a:t>and warehoused </a:t>
            </a:r>
          </a:p>
          <a:p>
            <a:pPr lvl="1" eaLnBrk="1" hangingPunct="1"/>
            <a:r>
              <a:rPr lang="en-US" sz="2000"/>
              <a:t>Web data, e-commerce</a:t>
            </a:r>
          </a:p>
          <a:p>
            <a:pPr lvl="1" eaLnBrk="1" hangingPunct="1"/>
            <a:r>
              <a:rPr lang="en-US" sz="2000"/>
              <a:t>purchases at department/</a:t>
            </a:r>
            <a:br>
              <a:rPr lang="en-US" sz="2000"/>
            </a:br>
            <a:r>
              <a:rPr lang="en-US" sz="2000"/>
              <a:t>grocery stores</a:t>
            </a:r>
          </a:p>
          <a:p>
            <a:pPr lvl="1" eaLnBrk="1" hangingPunct="1"/>
            <a:r>
              <a:rPr lang="en-US" sz="2000"/>
              <a:t>Bank/Credit Card </a:t>
            </a:r>
            <a:br>
              <a:rPr lang="en-US" sz="2000"/>
            </a:br>
            <a:r>
              <a:rPr lang="en-US" sz="2000"/>
              <a:t>transactions</a:t>
            </a:r>
          </a:p>
          <a:p>
            <a:pPr eaLnBrk="1" hangingPunct="1">
              <a:spcBef>
                <a:spcPct val="75000"/>
              </a:spcBef>
            </a:pPr>
            <a:r>
              <a:rPr lang="en-US" sz="2400"/>
              <a:t>Computers have become cheaper and more powerful</a:t>
            </a:r>
          </a:p>
          <a:p>
            <a:pPr eaLnBrk="1" hangingPunct="1">
              <a:spcBef>
                <a:spcPct val="40000"/>
              </a:spcBef>
            </a:pPr>
            <a:r>
              <a:rPr lang="en-US" sz="2400"/>
              <a:t>Competitive Pressure is Strong </a:t>
            </a:r>
          </a:p>
          <a:p>
            <a:pPr lvl="1" eaLnBrk="1" hangingPunct="1"/>
            <a:r>
              <a:rPr lang="en-US" sz="2000"/>
              <a:t>Provide better, customized services for an </a:t>
            </a:r>
            <a:r>
              <a:rPr lang="en-US" sz="2000" i="1"/>
              <a:t>edge </a:t>
            </a:r>
            <a:r>
              <a:rPr lang="en-US" sz="2000"/>
              <a:t>(e.g. in Customer Relationship Management)</a:t>
            </a:r>
          </a:p>
          <a:p>
            <a:pPr lvl="1" eaLnBrk="1" hangingPunct="1">
              <a:buFontTx/>
              <a:buNone/>
            </a:pPr>
            <a:endParaRPr lang="en-US" sz="1800"/>
          </a:p>
        </p:txBody>
      </p:sp>
      <p:graphicFrame>
        <p:nvGraphicFramePr>
          <p:cNvPr id="1026" name="Object 3"/>
          <p:cNvGraphicFramePr>
            <a:graphicFrameLocks noChangeAspect="1"/>
          </p:cNvGraphicFramePr>
          <p:nvPr/>
        </p:nvGraphicFramePr>
        <p:xfrm>
          <a:off x="6705600" y="1981200"/>
          <a:ext cx="2146300" cy="2341563"/>
        </p:xfrm>
        <a:graphic>
          <a:graphicData uri="http://schemas.openxmlformats.org/presentationml/2006/ole">
            <mc:AlternateContent xmlns:mc="http://schemas.openxmlformats.org/markup-compatibility/2006">
              <mc:Choice xmlns:v="urn:schemas-microsoft-com:vml" Requires="v">
                <p:oleObj spid="_x0000_s1034" name="VISIO" r:id="rId4" imgW="2145960" imgH="2341440" progId="">
                  <p:embed/>
                </p:oleObj>
              </mc:Choice>
              <mc:Fallback>
                <p:oleObj name="VISIO" r:id="rId4" imgW="2145960" imgH="234144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1981200"/>
                        <a:ext cx="21463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4"/>
          <p:cNvSpPr>
            <a:spLocks noGrp="1" noChangeArrowheads="1"/>
          </p:cNvSpPr>
          <p:nvPr>
            <p:ph type="title"/>
          </p:nvPr>
        </p:nvSpPr>
        <p:spPr>
          <a:xfrm>
            <a:off x="228600" y="152400"/>
            <a:ext cx="8763000" cy="609600"/>
          </a:xfrm>
        </p:spPr>
        <p:txBody>
          <a:bodyPr lIns="0" rIns="0">
            <a:normAutofit fontScale="90000"/>
          </a:bodyPr>
          <a:lstStyle/>
          <a:p>
            <a:pPr eaLnBrk="1" hangingPunct="1"/>
            <a:r>
              <a:rPr lang="en-US" sz="3600"/>
              <a:t>Why Mine Data? Commercial Viewpoint</a:t>
            </a:r>
          </a:p>
        </p:txBody>
      </p:sp>
      <p:pic>
        <p:nvPicPr>
          <p:cNvPr id="1032" name="Picture 5" descr="story-3dimensional-2"/>
          <p:cNvPicPr>
            <a:picLocks noChangeAspect="1" noChangeArrowheads="1"/>
          </p:cNvPicPr>
          <p:nvPr/>
        </p:nvPicPr>
        <p:blipFill>
          <a:blip r:embed="rId6" cstate="print"/>
          <a:srcRect/>
          <a:stretch>
            <a:fillRect/>
          </a:stretch>
        </p:blipFill>
        <p:spPr bwMode="auto">
          <a:xfrm>
            <a:off x="5426075" y="1219200"/>
            <a:ext cx="1965325" cy="1417638"/>
          </a:xfrm>
          <a:prstGeom prst="rect">
            <a:avLst/>
          </a:prstGeom>
          <a:noFill/>
          <a:ln w="9525">
            <a:noFill/>
            <a:miter lim="800000"/>
            <a:headEnd/>
            <a:tailEnd/>
          </a:ln>
        </p:spPr>
      </p:pic>
      <p:graphicFrame>
        <p:nvGraphicFramePr>
          <p:cNvPr id="1027" name="Object 6"/>
          <p:cNvGraphicFramePr>
            <a:graphicFrameLocks noChangeAspect="1"/>
          </p:cNvGraphicFramePr>
          <p:nvPr/>
        </p:nvGraphicFramePr>
        <p:xfrm>
          <a:off x="5349875" y="1833563"/>
          <a:ext cx="685800" cy="681037"/>
        </p:xfrm>
        <a:graphic>
          <a:graphicData uri="http://schemas.openxmlformats.org/presentationml/2006/ole">
            <mc:AlternateContent xmlns:mc="http://schemas.openxmlformats.org/markup-compatibility/2006">
              <mc:Choice xmlns:v="urn:schemas-microsoft-com:vml" Requires="v">
                <p:oleObj spid="_x0000_s1035" name="VISIO" r:id="rId7" imgW="618480" imgH="614520" progId="">
                  <p:embed/>
                </p:oleObj>
              </mc:Choice>
              <mc:Fallback>
                <p:oleObj name="VISIO" r:id="rId7" imgW="618480" imgH="61452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9875" y="1833563"/>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7"/>
          <p:cNvGraphicFramePr>
            <a:graphicFrameLocks noChangeAspect="1"/>
          </p:cNvGraphicFramePr>
          <p:nvPr/>
        </p:nvGraphicFramePr>
        <p:xfrm>
          <a:off x="5334000" y="1447800"/>
          <a:ext cx="685800" cy="563563"/>
        </p:xfrm>
        <a:graphic>
          <a:graphicData uri="http://schemas.openxmlformats.org/presentationml/2006/ole">
            <mc:AlternateContent xmlns:mc="http://schemas.openxmlformats.org/markup-compatibility/2006">
              <mc:Choice xmlns:v="urn:schemas-microsoft-com:vml" Requires="v">
                <p:oleObj spid="_x0000_s1036" name="VISIO" r:id="rId9" imgW="807120" imgH="662760" progId="">
                  <p:embed/>
                </p:oleObj>
              </mc:Choice>
              <mc:Fallback>
                <p:oleObj name="VISIO" r:id="rId9" imgW="807120" imgH="662760" progId="">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447800"/>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8"/>
          <p:cNvGraphicFramePr>
            <a:graphicFrameLocks noChangeAspect="1"/>
          </p:cNvGraphicFramePr>
          <p:nvPr/>
        </p:nvGraphicFramePr>
        <p:xfrm>
          <a:off x="5181600" y="2667000"/>
          <a:ext cx="1485900" cy="1558925"/>
        </p:xfrm>
        <a:graphic>
          <a:graphicData uri="http://schemas.openxmlformats.org/presentationml/2006/ole">
            <mc:AlternateContent xmlns:mc="http://schemas.openxmlformats.org/markup-compatibility/2006">
              <mc:Choice xmlns:v="urn:schemas-microsoft-com:vml" Requires="v">
                <p:oleObj spid="_x0000_s1037" name="VISIO" r:id="rId11" imgW="1663200" imgH="1746360" progId="">
                  <p:embed/>
                </p:oleObj>
              </mc:Choice>
              <mc:Fallback>
                <p:oleObj name="VISIO" r:id="rId11" imgW="1663200" imgH="1746360" progId="">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26670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05600" y="4953000"/>
            <a:ext cx="2360613" cy="1744663"/>
            <a:chOff x="4240" y="3165"/>
            <a:chExt cx="1487" cy="1099"/>
          </a:xfrm>
        </p:grpSpPr>
        <p:sp>
          <p:nvSpPr>
            <p:cNvPr id="2057" name="Rectangle 3"/>
            <p:cNvSpPr>
              <a:spLocks noChangeArrowheads="1"/>
            </p:cNvSpPr>
            <p:nvPr/>
          </p:nvSpPr>
          <p:spPr bwMode="auto">
            <a:xfrm>
              <a:off x="4240" y="3165"/>
              <a:ext cx="1487" cy="1098"/>
            </a:xfrm>
            <a:prstGeom prst="rect">
              <a:avLst/>
            </a:prstGeom>
            <a:solidFill>
              <a:srgbClr val="FFFFFF"/>
            </a:solidFill>
            <a:ln w="9525">
              <a:noFill/>
              <a:miter lim="800000"/>
              <a:headEnd/>
              <a:tailEnd/>
            </a:ln>
          </p:spPr>
          <p:txBody>
            <a:bodyPr/>
            <a:lstStyle/>
            <a:p>
              <a:endParaRPr lang="en-US"/>
            </a:p>
          </p:txBody>
        </p:sp>
        <p:sp>
          <p:nvSpPr>
            <p:cNvPr id="2058" name="Rectangle 4"/>
            <p:cNvSpPr>
              <a:spLocks noChangeArrowheads="1"/>
            </p:cNvSpPr>
            <p:nvPr/>
          </p:nvSpPr>
          <p:spPr bwMode="auto">
            <a:xfrm>
              <a:off x="4240" y="3165"/>
              <a:ext cx="1487" cy="1098"/>
            </a:xfrm>
            <a:prstGeom prst="rect">
              <a:avLst/>
            </a:prstGeom>
            <a:noFill/>
            <a:ln w="0">
              <a:solidFill>
                <a:srgbClr val="FFFFFF"/>
              </a:solidFill>
              <a:miter lim="800000"/>
              <a:headEnd/>
              <a:tailEnd/>
            </a:ln>
          </p:spPr>
          <p:txBody>
            <a:bodyPr/>
            <a:lstStyle/>
            <a:p>
              <a:endParaRPr lang="en-US"/>
            </a:p>
          </p:txBody>
        </p:sp>
        <p:pic>
          <p:nvPicPr>
            <p:cNvPr id="2059" name="Picture 5"/>
            <p:cNvPicPr>
              <a:picLocks noChangeAspect="1" noChangeArrowheads="1"/>
            </p:cNvPicPr>
            <p:nvPr/>
          </p:nvPicPr>
          <p:blipFill>
            <a:blip r:embed="rId4" cstate="print"/>
            <a:srcRect/>
            <a:stretch>
              <a:fillRect/>
            </a:stretch>
          </p:blipFill>
          <p:spPr bwMode="auto">
            <a:xfrm>
              <a:off x="4240" y="3165"/>
              <a:ext cx="1487" cy="1098"/>
            </a:xfrm>
            <a:prstGeom prst="rect">
              <a:avLst/>
            </a:prstGeom>
            <a:noFill/>
            <a:ln w="9525">
              <a:noFill/>
              <a:miter lim="800000"/>
              <a:headEnd/>
              <a:tailEnd/>
            </a:ln>
          </p:spPr>
        </p:pic>
        <p:sp>
          <p:nvSpPr>
            <p:cNvPr id="2060" name="Line 6"/>
            <p:cNvSpPr>
              <a:spLocks noChangeShapeType="1"/>
            </p:cNvSpPr>
            <p:nvPr/>
          </p:nvSpPr>
          <p:spPr bwMode="auto">
            <a:xfrm>
              <a:off x="4240" y="4263"/>
              <a:ext cx="1487" cy="1"/>
            </a:xfrm>
            <a:prstGeom prst="line">
              <a:avLst/>
            </a:prstGeom>
            <a:noFill/>
            <a:ln w="0">
              <a:solidFill>
                <a:srgbClr val="000000"/>
              </a:solidFill>
              <a:round/>
              <a:headEnd/>
              <a:tailEnd/>
            </a:ln>
          </p:spPr>
          <p:txBody>
            <a:bodyPr/>
            <a:lstStyle/>
            <a:p>
              <a:endParaRPr lang="en-IN"/>
            </a:p>
          </p:txBody>
        </p:sp>
        <p:sp>
          <p:nvSpPr>
            <p:cNvPr id="2061" name="Freeform 7"/>
            <p:cNvSpPr>
              <a:spLocks/>
            </p:cNvSpPr>
            <p:nvPr/>
          </p:nvSpPr>
          <p:spPr bwMode="auto">
            <a:xfrm>
              <a:off x="4240" y="3165"/>
              <a:ext cx="1487" cy="1098"/>
            </a:xfrm>
            <a:custGeom>
              <a:avLst/>
              <a:gdLst>
                <a:gd name="T0" fmla="*/ 0 w 744"/>
                <a:gd name="T1" fmla="*/ 0 h 586"/>
                <a:gd name="T2" fmla="*/ 744 w 744"/>
                <a:gd name="T3" fmla="*/ 0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IN"/>
            </a:p>
          </p:txBody>
        </p:sp>
        <p:sp>
          <p:nvSpPr>
            <p:cNvPr id="2062" name="Freeform 8"/>
            <p:cNvSpPr>
              <a:spLocks/>
            </p:cNvSpPr>
            <p:nvPr/>
          </p:nvSpPr>
          <p:spPr bwMode="auto">
            <a:xfrm>
              <a:off x="4240" y="3165"/>
              <a:ext cx="1487" cy="1098"/>
            </a:xfrm>
            <a:custGeom>
              <a:avLst/>
              <a:gdLst>
                <a:gd name="T0" fmla="*/ 0 w 744"/>
                <a:gd name="T1" fmla="*/ 0 h 586"/>
                <a:gd name="T2" fmla="*/ 0 w 744"/>
                <a:gd name="T3" fmla="*/ 586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IN"/>
            </a:p>
          </p:txBody>
        </p:sp>
        <p:sp>
          <p:nvSpPr>
            <p:cNvPr id="2063" name="Freeform 9"/>
            <p:cNvSpPr>
              <a:spLocks/>
            </p:cNvSpPr>
            <p:nvPr/>
          </p:nvSpPr>
          <p:spPr bwMode="auto">
            <a:xfrm>
              <a:off x="4240" y="3165"/>
              <a:ext cx="1487" cy="1098"/>
            </a:xfrm>
            <a:custGeom>
              <a:avLst/>
              <a:gdLst>
                <a:gd name="T0" fmla="*/ 0 w 744"/>
                <a:gd name="T1" fmla="*/ 0 h 586"/>
                <a:gd name="T2" fmla="*/ 0 w 744"/>
                <a:gd name="T3" fmla="*/ 586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IN"/>
            </a:p>
          </p:txBody>
        </p:sp>
        <p:sp>
          <p:nvSpPr>
            <p:cNvPr id="2064" name="Freeform 10"/>
            <p:cNvSpPr>
              <a:spLocks/>
            </p:cNvSpPr>
            <p:nvPr/>
          </p:nvSpPr>
          <p:spPr bwMode="auto">
            <a:xfrm>
              <a:off x="4240" y="3165"/>
              <a:ext cx="1487" cy="1098"/>
            </a:xfrm>
            <a:custGeom>
              <a:avLst/>
              <a:gdLst>
                <a:gd name="T0" fmla="*/ 0 w 744"/>
                <a:gd name="T1" fmla="*/ 0 h 586"/>
                <a:gd name="T2" fmla="*/ 744 w 744"/>
                <a:gd name="T3" fmla="*/ 0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IN"/>
            </a:p>
          </p:txBody>
        </p:sp>
        <p:sp>
          <p:nvSpPr>
            <p:cNvPr id="2065" name="Line 11"/>
            <p:cNvSpPr>
              <a:spLocks noChangeShapeType="1"/>
            </p:cNvSpPr>
            <p:nvPr/>
          </p:nvSpPr>
          <p:spPr bwMode="auto">
            <a:xfrm>
              <a:off x="4240" y="3165"/>
              <a:ext cx="1" cy="1098"/>
            </a:xfrm>
            <a:prstGeom prst="line">
              <a:avLst/>
            </a:prstGeom>
            <a:noFill/>
            <a:ln w="0">
              <a:solidFill>
                <a:srgbClr val="000000"/>
              </a:solidFill>
              <a:round/>
              <a:headEnd/>
              <a:tailEnd/>
            </a:ln>
          </p:spPr>
          <p:txBody>
            <a:bodyPr/>
            <a:lstStyle/>
            <a:p>
              <a:endParaRPr lang="en-IN"/>
            </a:p>
          </p:txBody>
        </p:sp>
      </p:grpSp>
      <p:sp>
        <p:nvSpPr>
          <p:cNvPr id="2053" name="Rectangle 12"/>
          <p:cNvSpPr>
            <a:spLocks noGrp="1" noChangeArrowheads="1"/>
          </p:cNvSpPr>
          <p:nvPr>
            <p:ph type="title"/>
          </p:nvPr>
        </p:nvSpPr>
        <p:spPr>
          <a:xfrm>
            <a:off x="152400" y="76200"/>
            <a:ext cx="8915400" cy="609600"/>
          </a:xfrm>
        </p:spPr>
        <p:txBody>
          <a:bodyPr lIns="0" rIns="0">
            <a:normAutofit fontScale="90000"/>
          </a:bodyPr>
          <a:lstStyle/>
          <a:p>
            <a:pPr eaLnBrk="1" hangingPunct="1"/>
            <a:r>
              <a:rPr lang="en-US" sz="4000"/>
              <a:t>Why Mine Data? Scientific Viewpoint</a:t>
            </a:r>
          </a:p>
        </p:txBody>
      </p:sp>
      <p:sp>
        <p:nvSpPr>
          <p:cNvPr id="2054" name="Rectangle 13"/>
          <p:cNvSpPr>
            <a:spLocks noGrp="1" noChangeArrowheads="1"/>
          </p:cNvSpPr>
          <p:nvPr>
            <p:ph type="body" idx="1"/>
          </p:nvPr>
        </p:nvSpPr>
        <p:spPr>
          <a:xfrm>
            <a:off x="184150" y="1066800"/>
            <a:ext cx="7588250" cy="5791200"/>
          </a:xfrm>
        </p:spPr>
        <p:txBody>
          <a:bodyPr/>
          <a:lstStyle/>
          <a:p>
            <a:pPr eaLnBrk="1" hangingPunct="1"/>
            <a:r>
              <a:rPr lang="en-US" sz="2000"/>
              <a:t>Data collected and stored at </a:t>
            </a:r>
            <a:br>
              <a:rPr lang="en-US" sz="2000"/>
            </a:br>
            <a:r>
              <a:rPr lang="en-US" sz="2000"/>
              <a:t>enormous speeds (GB/hour)</a:t>
            </a:r>
          </a:p>
          <a:p>
            <a:pPr lvl="1" eaLnBrk="1" hangingPunct="1">
              <a:spcBef>
                <a:spcPct val="40000"/>
              </a:spcBef>
            </a:pPr>
            <a:r>
              <a:rPr lang="en-US" sz="1800"/>
              <a:t>remote sensors on a satellite</a:t>
            </a:r>
          </a:p>
          <a:p>
            <a:pPr lvl="1" eaLnBrk="1" hangingPunct="1">
              <a:spcBef>
                <a:spcPct val="40000"/>
              </a:spcBef>
            </a:pPr>
            <a:r>
              <a:rPr lang="en-US" sz="1800"/>
              <a:t>telescopes scanning the skies</a:t>
            </a:r>
          </a:p>
          <a:p>
            <a:pPr lvl="1" eaLnBrk="1" hangingPunct="1">
              <a:spcBef>
                <a:spcPct val="40000"/>
              </a:spcBef>
            </a:pPr>
            <a:r>
              <a:rPr lang="en-US" sz="1800"/>
              <a:t>microarrays generating gene </a:t>
            </a:r>
            <a:br>
              <a:rPr lang="en-US" sz="1800"/>
            </a:br>
            <a:r>
              <a:rPr lang="en-US" sz="1800"/>
              <a:t>expression data</a:t>
            </a:r>
          </a:p>
          <a:p>
            <a:pPr lvl="1" eaLnBrk="1" hangingPunct="1">
              <a:spcBef>
                <a:spcPct val="40000"/>
              </a:spcBef>
            </a:pPr>
            <a:r>
              <a:rPr lang="en-US" sz="1800"/>
              <a:t>scientific simulations </a:t>
            </a:r>
            <a:br>
              <a:rPr lang="en-US" sz="1800"/>
            </a:br>
            <a:r>
              <a:rPr lang="en-US" sz="1800"/>
              <a:t>generating terabytes of data</a:t>
            </a:r>
          </a:p>
          <a:p>
            <a:pPr eaLnBrk="1" hangingPunct="1">
              <a:spcBef>
                <a:spcPct val="40000"/>
              </a:spcBef>
            </a:pPr>
            <a:r>
              <a:rPr lang="en-US" sz="2000"/>
              <a:t>Traditional techniques infeasible for raw data</a:t>
            </a:r>
          </a:p>
          <a:p>
            <a:pPr eaLnBrk="1" hangingPunct="1"/>
            <a:r>
              <a:rPr lang="en-US" sz="2000"/>
              <a:t>Data mining may help scientists </a:t>
            </a:r>
          </a:p>
          <a:p>
            <a:pPr lvl="1" eaLnBrk="1" hangingPunct="1"/>
            <a:r>
              <a:rPr lang="en-US" sz="1800"/>
              <a:t>in classifying and segmenting data</a:t>
            </a:r>
          </a:p>
          <a:p>
            <a:pPr lvl="1" eaLnBrk="1" hangingPunct="1"/>
            <a:r>
              <a:rPr lang="en-US" sz="1800"/>
              <a:t>in Hypothesis Formation</a:t>
            </a:r>
            <a:endParaRPr lang="en-US" sz="2000"/>
          </a:p>
        </p:txBody>
      </p:sp>
      <p:pic>
        <p:nvPicPr>
          <p:cNvPr id="2055" name="Picture 14"/>
          <p:cNvPicPr>
            <a:picLocks noChangeAspect="1" noChangeArrowheads="1"/>
          </p:cNvPicPr>
          <p:nvPr/>
        </p:nvPicPr>
        <p:blipFill>
          <a:blip r:embed="rId5" cstate="print">
            <a:clrChange>
              <a:clrFrom>
                <a:srgbClr val="FFFFFF"/>
              </a:clrFrom>
              <a:clrTo>
                <a:srgbClr val="FFFFFF">
                  <a:alpha val="0"/>
                </a:srgbClr>
              </a:clrTo>
            </a:clrChange>
            <a:lum contrast="12000"/>
          </a:blip>
          <a:srcRect l="946" t="2650" r="946" b="2745"/>
          <a:stretch>
            <a:fillRect/>
          </a:stretch>
        </p:blipFill>
        <p:spPr bwMode="auto">
          <a:xfrm>
            <a:off x="4548188" y="971550"/>
            <a:ext cx="2005012" cy="1695450"/>
          </a:xfrm>
          <a:prstGeom prst="rect">
            <a:avLst/>
          </a:prstGeom>
          <a:noFill/>
          <a:ln w="9525">
            <a:noFill/>
            <a:miter lim="800000"/>
            <a:headEnd/>
            <a:tailEnd/>
          </a:ln>
        </p:spPr>
      </p:pic>
      <p:graphicFrame>
        <p:nvGraphicFramePr>
          <p:cNvPr id="2050" name="Object 15"/>
          <p:cNvGraphicFramePr>
            <a:graphicFrameLocks noChangeAspect="1"/>
          </p:cNvGraphicFramePr>
          <p:nvPr/>
        </p:nvGraphicFramePr>
        <p:xfrm>
          <a:off x="6583363" y="685800"/>
          <a:ext cx="2560637" cy="1990725"/>
        </p:xfrm>
        <a:graphic>
          <a:graphicData uri="http://schemas.openxmlformats.org/presentationml/2006/ole">
            <mc:AlternateContent xmlns:mc="http://schemas.openxmlformats.org/markup-compatibility/2006">
              <mc:Choice xmlns:v="urn:schemas-microsoft-com:vml" Requires="v">
                <p:oleObj spid="_x0000_s2054" name="VISIO" r:id="rId6" imgW="2561400" imgH="1990080" progId="">
                  <p:embed/>
                </p:oleObj>
              </mc:Choice>
              <mc:Fallback>
                <p:oleObj name="VISIO" r:id="rId6" imgW="2561400" imgH="1990080" progId="">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3363" y="685800"/>
                        <a:ext cx="256063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6"/>
          <p:cNvGraphicFramePr>
            <a:graphicFrameLocks noChangeAspect="1"/>
          </p:cNvGraphicFramePr>
          <p:nvPr/>
        </p:nvGraphicFramePr>
        <p:xfrm>
          <a:off x="6705600" y="2667000"/>
          <a:ext cx="2209800" cy="1181100"/>
        </p:xfrm>
        <a:graphic>
          <a:graphicData uri="http://schemas.openxmlformats.org/presentationml/2006/ole">
            <mc:AlternateContent xmlns:mc="http://schemas.openxmlformats.org/markup-compatibility/2006">
              <mc:Choice xmlns:v="urn:schemas-microsoft-com:vml" Requires="v">
                <p:oleObj spid="_x0000_s2055" name="VISIO" r:id="rId8" imgW="2405160" imgH="1490760" progId="">
                  <p:embed/>
                </p:oleObj>
              </mc:Choice>
              <mc:Fallback>
                <p:oleObj name="VISIO" r:id="rId8" imgW="2405160" imgH="1490760" progId="">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2667000"/>
                        <a:ext cx="22098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6" name="Picture 17" descr="crop"/>
          <p:cNvPicPr>
            <a:picLocks noChangeAspect="1" noChangeArrowheads="1"/>
          </p:cNvPicPr>
          <p:nvPr/>
        </p:nvPicPr>
        <p:blipFill>
          <a:blip r:embed="rId10" cstate="print"/>
          <a:srcRect/>
          <a:stretch>
            <a:fillRect/>
          </a:stretch>
        </p:blipFill>
        <p:spPr bwMode="auto">
          <a:xfrm>
            <a:off x="6724650" y="3851275"/>
            <a:ext cx="2166938" cy="11017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228600" y="228600"/>
            <a:ext cx="8763000" cy="508000"/>
          </a:xfrm>
        </p:spPr>
        <p:txBody>
          <a:bodyPr lIns="0" rIns="0">
            <a:normAutofit fontScale="90000"/>
          </a:bodyPr>
          <a:lstStyle/>
          <a:p>
            <a:pPr eaLnBrk="1" hangingPunct="1"/>
            <a:r>
              <a:rPr lang="en-US" sz="4000">
                <a:solidFill>
                  <a:schemeClr val="tx1"/>
                </a:solidFill>
                <a:ea typeface="MS Mincho" pitchFamily="49" charset="-128"/>
              </a:rPr>
              <a:t>Mining Large Data Sets - Motivation</a:t>
            </a:r>
          </a:p>
        </p:txBody>
      </p:sp>
      <p:sp>
        <p:nvSpPr>
          <p:cNvPr id="3076" name="Rectangle 3"/>
          <p:cNvSpPr>
            <a:spLocks noGrp="1" noChangeArrowheads="1"/>
          </p:cNvSpPr>
          <p:nvPr>
            <p:ph type="body" idx="1"/>
          </p:nvPr>
        </p:nvSpPr>
        <p:spPr>
          <a:xfrm>
            <a:off x="228600" y="990600"/>
            <a:ext cx="8534400" cy="2057400"/>
          </a:xfrm>
        </p:spPr>
        <p:txBody>
          <a:bodyPr/>
          <a:lstStyle/>
          <a:p>
            <a:pPr marL="284163" indent="-284163" eaLnBrk="1" hangingPunct="1">
              <a:lnSpc>
                <a:spcPct val="90000"/>
              </a:lnSpc>
            </a:pPr>
            <a:r>
              <a:rPr lang="en-US" sz="2400" b="1">
                <a:solidFill>
                  <a:srgbClr val="000000"/>
                </a:solidFill>
              </a:rPr>
              <a:t>There is often information </a:t>
            </a:r>
            <a:r>
              <a:rPr lang="en-US" sz="2400" b="1">
                <a:solidFill>
                  <a:srgbClr val="000000"/>
                </a:solidFill>
                <a:latin typeface="Tahoma" pitchFamily="34" charset="0"/>
              </a:rPr>
              <a:t>“</a:t>
            </a:r>
            <a:r>
              <a:rPr lang="en-US" sz="2400" b="1">
                <a:solidFill>
                  <a:srgbClr val="000000"/>
                </a:solidFill>
              </a:rPr>
              <a:t>hidden</a:t>
            </a:r>
            <a:r>
              <a:rPr lang="en-US" sz="2400" b="1">
                <a:solidFill>
                  <a:srgbClr val="000000"/>
                </a:solidFill>
                <a:latin typeface="Tahoma" pitchFamily="34" charset="0"/>
              </a:rPr>
              <a:t>”</a:t>
            </a:r>
            <a:r>
              <a:rPr lang="en-US" sz="2400" b="1">
                <a:solidFill>
                  <a:srgbClr val="000000"/>
                </a:solidFill>
              </a:rPr>
              <a:t> in the data that is </a:t>
            </a:r>
            <a:br>
              <a:rPr lang="en-US" sz="2400" b="1">
                <a:solidFill>
                  <a:srgbClr val="000000"/>
                </a:solidFill>
              </a:rPr>
            </a:br>
            <a:r>
              <a:rPr lang="en-US" sz="2400" b="1">
                <a:solidFill>
                  <a:srgbClr val="000000"/>
                </a:solidFill>
              </a:rPr>
              <a:t>not readily evident</a:t>
            </a:r>
            <a:endParaRPr lang="en-US" sz="1200" b="1">
              <a:solidFill>
                <a:srgbClr val="000000"/>
              </a:solidFill>
            </a:endParaRPr>
          </a:p>
          <a:p>
            <a:pPr marL="284163" indent="-284163" eaLnBrk="1" hangingPunct="1">
              <a:lnSpc>
                <a:spcPct val="90000"/>
              </a:lnSpc>
            </a:pPr>
            <a:r>
              <a:rPr lang="en-US" sz="2400" b="1">
                <a:solidFill>
                  <a:srgbClr val="000000"/>
                </a:solidFill>
              </a:rPr>
              <a:t>Human analysts may take weeks to discover useful information</a:t>
            </a:r>
            <a:endParaRPr lang="en-US" sz="1200" b="1">
              <a:solidFill>
                <a:srgbClr val="000000"/>
              </a:solidFill>
            </a:endParaRPr>
          </a:p>
          <a:p>
            <a:pPr marL="284163" indent="-284163" eaLnBrk="1" hangingPunct="1">
              <a:lnSpc>
                <a:spcPct val="90000"/>
              </a:lnSpc>
            </a:pPr>
            <a:r>
              <a:rPr lang="en-US" sz="2400" b="1">
                <a:solidFill>
                  <a:srgbClr val="000000"/>
                </a:solidFill>
              </a:rPr>
              <a:t>Much of the data is never analyzed at all</a:t>
            </a:r>
          </a:p>
        </p:txBody>
      </p:sp>
      <p:graphicFrame>
        <p:nvGraphicFramePr>
          <p:cNvPr id="3074" name="Object 4"/>
          <p:cNvGraphicFramePr>
            <a:graphicFrameLocks noChangeAspect="1"/>
          </p:cNvGraphicFramePr>
          <p:nvPr/>
        </p:nvGraphicFramePr>
        <p:xfrm>
          <a:off x="914400" y="2667000"/>
          <a:ext cx="7124700" cy="3959225"/>
        </p:xfrm>
        <a:graphic>
          <a:graphicData uri="http://schemas.openxmlformats.org/presentationml/2006/ole">
            <mc:AlternateContent xmlns:mc="http://schemas.openxmlformats.org/markup-compatibility/2006">
              <mc:Choice xmlns:v="urn:schemas-microsoft-com:vml" Requires="v">
                <p:oleObj spid="_x0000_s3076" name="Chart" r:id="rId3" imgW="4419000" imgH="2303280" progId="Excel.Sheet.8">
                  <p:embed/>
                </p:oleObj>
              </mc:Choice>
              <mc:Fallback>
                <p:oleObj name="Chart" r:id="rId3" imgW="4419000" imgH="2303280"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67000"/>
                        <a:ext cx="71247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AutoShape 5"/>
          <p:cNvSpPr>
            <a:spLocks noChangeArrowheads="1"/>
          </p:cNvSpPr>
          <p:nvPr/>
        </p:nvSpPr>
        <p:spPr bwMode="auto">
          <a:xfrm>
            <a:off x="3505200" y="3429000"/>
            <a:ext cx="3276600" cy="762000"/>
          </a:xfrm>
          <a:prstGeom prst="wedgeEllipseCallout">
            <a:avLst>
              <a:gd name="adj1" fmla="val 47046"/>
              <a:gd name="adj2" fmla="val 172083"/>
            </a:avLst>
          </a:prstGeom>
          <a:solidFill>
            <a:srgbClr val="66CCFF"/>
          </a:solidFill>
          <a:ln w="9525">
            <a:solidFill>
              <a:schemeClr val="tx1"/>
            </a:solidFill>
            <a:miter lim="800000"/>
            <a:headEnd/>
            <a:tailEnd/>
          </a:ln>
        </p:spPr>
        <p:txBody>
          <a:bodyPr/>
          <a:lstStyle/>
          <a:p>
            <a:pPr algn="ctr"/>
            <a:r>
              <a:rPr lang="en-US" sz="2800">
                <a:latin typeface="Times New Roman" pitchFamily="18" charset="0"/>
              </a:rPr>
              <a:t>The Data Gap</a:t>
            </a:r>
          </a:p>
        </p:txBody>
      </p:sp>
      <p:sp>
        <p:nvSpPr>
          <p:cNvPr id="3078" name="Text Box 6"/>
          <p:cNvSpPr txBox="1">
            <a:spLocks noChangeArrowheads="1"/>
          </p:cNvSpPr>
          <p:nvPr/>
        </p:nvSpPr>
        <p:spPr bwMode="auto">
          <a:xfrm>
            <a:off x="1905000" y="4495800"/>
            <a:ext cx="4114800" cy="442913"/>
          </a:xfrm>
          <a:prstGeom prst="rect">
            <a:avLst/>
          </a:prstGeom>
          <a:noFill/>
          <a:ln w="9525">
            <a:noFill/>
            <a:miter lim="800000"/>
            <a:headEnd/>
            <a:tailEnd/>
          </a:ln>
        </p:spPr>
        <p:txBody>
          <a:bodyPr>
            <a:spAutoFit/>
          </a:bodyPr>
          <a:lstStyle/>
          <a:p>
            <a:pPr>
              <a:spcBef>
                <a:spcPct val="50000"/>
              </a:spcBef>
            </a:pPr>
            <a:r>
              <a:rPr lang="en-US" sz="2300">
                <a:latin typeface="Times New Roman" pitchFamily="18" charset="0"/>
              </a:rPr>
              <a:t>Total new disk (TB) since 1995</a:t>
            </a:r>
          </a:p>
        </p:txBody>
      </p:sp>
      <p:sp>
        <p:nvSpPr>
          <p:cNvPr id="3079" name="Text Box 7"/>
          <p:cNvSpPr txBox="1">
            <a:spLocks noChangeArrowheads="1"/>
          </p:cNvSpPr>
          <p:nvPr/>
        </p:nvSpPr>
        <p:spPr bwMode="auto">
          <a:xfrm>
            <a:off x="6096000" y="5197475"/>
            <a:ext cx="1752600" cy="822325"/>
          </a:xfrm>
          <a:prstGeom prst="rect">
            <a:avLst/>
          </a:prstGeom>
          <a:noFill/>
          <a:ln w="9525">
            <a:noFill/>
            <a:miter lim="800000"/>
            <a:headEnd/>
            <a:tailEnd/>
          </a:ln>
        </p:spPr>
        <p:txBody>
          <a:bodyPr>
            <a:spAutoFit/>
          </a:bodyPr>
          <a:lstStyle/>
          <a:p>
            <a:pPr>
              <a:spcBef>
                <a:spcPct val="50000"/>
              </a:spcBef>
            </a:pPr>
            <a:r>
              <a:rPr lang="en-US" sz="2400">
                <a:latin typeface="Times New Roman" pitchFamily="18" charset="0"/>
              </a:rPr>
              <a:t>Number of analysts</a:t>
            </a:r>
          </a:p>
        </p:txBody>
      </p:sp>
      <p:grpSp>
        <p:nvGrpSpPr>
          <p:cNvPr id="2" name="Group 8"/>
          <p:cNvGrpSpPr>
            <a:grpSpLocks/>
          </p:cNvGrpSpPr>
          <p:nvPr/>
        </p:nvGrpSpPr>
        <p:grpSpPr bwMode="auto">
          <a:xfrm>
            <a:off x="381000" y="6553200"/>
            <a:ext cx="8382000" cy="304800"/>
            <a:chOff x="288" y="3408"/>
            <a:chExt cx="5280" cy="192"/>
          </a:xfrm>
        </p:grpSpPr>
        <p:sp>
          <p:nvSpPr>
            <p:cNvPr id="3081" name="Rectangle 9"/>
            <p:cNvSpPr>
              <a:spLocks noChangeArrowheads="1"/>
            </p:cNvSpPr>
            <p:nvPr/>
          </p:nvSpPr>
          <p:spPr bwMode="auto">
            <a:xfrm>
              <a:off x="288" y="3408"/>
              <a:ext cx="5280" cy="1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082" name="Rectangle 10"/>
            <p:cNvSpPr>
              <a:spLocks noChangeArrowheads="1"/>
            </p:cNvSpPr>
            <p:nvPr/>
          </p:nvSpPr>
          <p:spPr bwMode="auto">
            <a:xfrm>
              <a:off x="288" y="3408"/>
              <a:ext cx="5269" cy="160"/>
            </a:xfrm>
            <a:prstGeom prst="rect">
              <a:avLst/>
            </a:prstGeom>
            <a:noFill/>
            <a:ln w="12700">
              <a:noFill/>
              <a:miter lim="800000"/>
              <a:headEnd/>
              <a:tailEnd/>
            </a:ln>
          </p:spPr>
          <p:txBody>
            <a:bodyPr lIns="0" tIns="0" rIns="0" bIns="0" anchor="b">
              <a:spAutoFit/>
            </a:bodyPr>
            <a:lstStyle/>
            <a:p>
              <a:pPr eaLnBrk="0" hangingPunct="0">
                <a:lnSpc>
                  <a:spcPts val="2000"/>
                </a:lnSpc>
              </a:pPr>
              <a:r>
                <a:rPr lang="en-US" sz="1200">
                  <a:solidFill>
                    <a:srgbClr val="0C6D9C"/>
                  </a:solidFill>
                </a:rPr>
                <a:t> From: R. Grossman, C. Kamath, V. Kumar, “Data Mining for Scientific and Engineering Applications”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3000" y="0"/>
            <a:ext cx="7239000" cy="838200"/>
          </a:xfrm>
          <a:noFill/>
        </p:spPr>
        <p:txBody>
          <a:bodyPr lIns="92075" tIns="46038" rIns="92075" bIns="46038"/>
          <a:lstStyle/>
          <a:p>
            <a:pPr eaLnBrk="1" hangingPunct="1"/>
            <a:r>
              <a:rPr lang="en-US" sz="3200"/>
              <a:t>Evolution of Sciences…</a:t>
            </a:r>
            <a:endParaRPr lang="en-US" sz="3200" b="1"/>
          </a:p>
        </p:txBody>
      </p:sp>
      <p:sp>
        <p:nvSpPr>
          <p:cNvPr id="23555" name="Rectangle 3"/>
          <p:cNvSpPr>
            <a:spLocks noGrp="1" noChangeArrowheads="1"/>
          </p:cNvSpPr>
          <p:nvPr>
            <p:ph type="body" idx="1"/>
          </p:nvPr>
        </p:nvSpPr>
        <p:spPr>
          <a:xfrm>
            <a:off x="609600" y="914400"/>
            <a:ext cx="8229600" cy="5791200"/>
          </a:xfrm>
          <a:noFill/>
        </p:spPr>
        <p:txBody>
          <a:bodyPr lIns="92075" tIns="46038" rIns="92075" bIns="46038"/>
          <a:lstStyle/>
          <a:p>
            <a:pPr eaLnBrk="1" hangingPunct="1">
              <a:lnSpc>
                <a:spcPct val="110000"/>
              </a:lnSpc>
            </a:pPr>
            <a:r>
              <a:rPr lang="en-US" sz="1800"/>
              <a:t>Before 1600, </a:t>
            </a:r>
            <a:r>
              <a:rPr lang="en-US" sz="1800" b="1"/>
              <a:t>empirical science</a:t>
            </a:r>
          </a:p>
          <a:p>
            <a:pPr lvl="1" eaLnBrk="1" hangingPunct="1">
              <a:lnSpc>
                <a:spcPct val="110000"/>
              </a:lnSpc>
            </a:pPr>
            <a:r>
              <a:rPr lang="en-US" sz="1600"/>
              <a:t>Experimental, Observation, experience</a:t>
            </a:r>
          </a:p>
          <a:p>
            <a:pPr eaLnBrk="1" hangingPunct="1">
              <a:lnSpc>
                <a:spcPct val="110000"/>
              </a:lnSpc>
            </a:pPr>
            <a:r>
              <a:rPr lang="en-US" sz="1800"/>
              <a:t>1600-1950s, </a:t>
            </a:r>
            <a:r>
              <a:rPr lang="en-US" sz="1800" b="1"/>
              <a:t>theoretical science</a:t>
            </a:r>
          </a:p>
          <a:p>
            <a:pPr lvl="1" eaLnBrk="1" hangingPunct="1">
              <a:lnSpc>
                <a:spcPct val="110000"/>
              </a:lnSpc>
            </a:pPr>
            <a:r>
              <a:rPr lang="en-US" sz="1800"/>
              <a:t>Application of mathematical methods</a:t>
            </a:r>
          </a:p>
          <a:p>
            <a:pPr lvl="1" eaLnBrk="1" hangingPunct="1">
              <a:lnSpc>
                <a:spcPct val="110000"/>
              </a:lnSpc>
            </a:pPr>
            <a:r>
              <a:rPr lang="en-US" sz="1800"/>
              <a:t>Each discipline has grown a </a:t>
            </a:r>
            <a:r>
              <a:rPr lang="en-US" sz="1800" i="1"/>
              <a:t>theoretical </a:t>
            </a:r>
            <a:r>
              <a:rPr lang="en-US" sz="1800"/>
              <a:t>component. Theoretical models often motivate experiments and generalize our understanding. </a:t>
            </a:r>
          </a:p>
          <a:p>
            <a:pPr eaLnBrk="1" hangingPunct="1">
              <a:lnSpc>
                <a:spcPct val="110000"/>
              </a:lnSpc>
            </a:pPr>
            <a:r>
              <a:rPr lang="en-US" sz="1800"/>
              <a:t>1950s-1990s, </a:t>
            </a:r>
            <a:r>
              <a:rPr lang="en-US" sz="1800" b="1"/>
              <a:t>computational science</a:t>
            </a:r>
          </a:p>
          <a:p>
            <a:pPr lvl="1" eaLnBrk="1" hangingPunct="1">
              <a:lnSpc>
                <a:spcPct val="110000"/>
              </a:lnSpc>
            </a:pPr>
            <a:r>
              <a:rPr lang="en-US" sz="1800"/>
              <a:t>Over the last 50 years, most disciplines have grown a third, </a:t>
            </a:r>
            <a:r>
              <a:rPr lang="en-US" sz="1800" i="1"/>
              <a:t>computational </a:t>
            </a:r>
            <a:r>
              <a:rPr lang="en-US" sz="1800"/>
              <a:t>branch (e.g. empirical, theoretical, and computational ecology, or physics, or linguistics.)</a:t>
            </a:r>
          </a:p>
          <a:p>
            <a:pPr lvl="1" eaLnBrk="1" hangingPunct="1">
              <a:lnSpc>
                <a:spcPct val="110000"/>
              </a:lnSpc>
            </a:pPr>
            <a:r>
              <a:rPr lang="en-US" sz="1800">
                <a:solidFill>
                  <a:srgbClr val="000000"/>
                </a:solidFill>
              </a:rPr>
              <a:t>The application of computer simulation and other forms of computation to problems in various scientific disciplines.</a:t>
            </a:r>
            <a:r>
              <a:rPr lang="en-US" sz="1800"/>
              <a:t> </a:t>
            </a:r>
          </a:p>
          <a:p>
            <a:pPr lvl="1" eaLnBrk="1" hangingPunct="1">
              <a:lnSpc>
                <a:spcPct val="110000"/>
              </a:lnSpc>
            </a:pPr>
            <a:r>
              <a:rPr lang="en-US" sz="1800"/>
              <a:t>Computational Science traditionally meant simulation. It grew out of our inability to find closed-form solutions for complex mathematical models. </a:t>
            </a:r>
          </a:p>
          <a:p>
            <a:pPr lvl="2" eaLnBrk="1" hangingPunct="1">
              <a:lnSpc>
                <a:spcPct val="110000"/>
              </a:lnSpc>
            </a:pPr>
            <a:r>
              <a:rPr lang="en-US" sz="1800"/>
              <a:t>In mathematics, an expression is said to be a </a:t>
            </a:r>
            <a:r>
              <a:rPr lang="en-US" sz="1800" b="1"/>
              <a:t>closed-form expression</a:t>
            </a:r>
            <a:r>
              <a:rPr lang="en-US" sz="1800"/>
              <a:t> if, and only if, it can be expressed analytically in terms of a bounded number of certain "well-known" functions. </a:t>
            </a:r>
            <a:endParaRPr lang="en-US" sz="900"/>
          </a:p>
        </p:txBody>
      </p:sp>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43000" y="0"/>
            <a:ext cx="7239000" cy="838200"/>
          </a:xfrm>
          <a:noFill/>
        </p:spPr>
        <p:txBody>
          <a:bodyPr lIns="92075" tIns="46038" rIns="92075" bIns="46038"/>
          <a:lstStyle/>
          <a:p>
            <a:pPr eaLnBrk="1" hangingPunct="1"/>
            <a:r>
              <a:rPr lang="en-US" sz="3200"/>
              <a:t>Evolution of Sciences</a:t>
            </a:r>
            <a:endParaRPr lang="en-US" sz="3200" b="1"/>
          </a:p>
        </p:txBody>
      </p:sp>
      <p:sp>
        <p:nvSpPr>
          <p:cNvPr id="24579" name="Rectangle 3"/>
          <p:cNvSpPr>
            <a:spLocks noGrp="1" noChangeArrowheads="1"/>
          </p:cNvSpPr>
          <p:nvPr>
            <p:ph type="body" idx="1"/>
          </p:nvPr>
        </p:nvSpPr>
        <p:spPr>
          <a:xfrm>
            <a:off x="609600" y="914400"/>
            <a:ext cx="8229600" cy="5791200"/>
          </a:xfrm>
          <a:noFill/>
        </p:spPr>
        <p:txBody>
          <a:bodyPr lIns="92075" tIns="46038" rIns="92075" bIns="46038"/>
          <a:lstStyle/>
          <a:p>
            <a:pPr eaLnBrk="1" hangingPunct="1">
              <a:lnSpc>
                <a:spcPct val="110000"/>
              </a:lnSpc>
            </a:pPr>
            <a:r>
              <a:rPr lang="en-US" sz="1800" dirty="0"/>
              <a:t>1990-now, </a:t>
            </a:r>
            <a:r>
              <a:rPr lang="en-US" sz="1800" b="1" dirty="0"/>
              <a:t>data science</a:t>
            </a:r>
          </a:p>
          <a:p>
            <a:pPr lvl="1" eaLnBrk="1" hangingPunct="1">
              <a:lnSpc>
                <a:spcPct val="110000"/>
              </a:lnSpc>
            </a:pPr>
            <a:r>
              <a:rPr lang="en-US" sz="1800" dirty="0"/>
              <a:t>The flood of data from new scientific instruments and simulations</a:t>
            </a:r>
          </a:p>
          <a:p>
            <a:pPr lvl="1" eaLnBrk="1" hangingPunct="1">
              <a:lnSpc>
                <a:spcPct val="110000"/>
              </a:lnSpc>
            </a:pPr>
            <a:r>
              <a:rPr lang="en-US" sz="1800" dirty="0"/>
              <a:t>The ability to economically store and manage </a:t>
            </a:r>
            <a:r>
              <a:rPr lang="en-US" sz="1800" dirty="0" err="1"/>
              <a:t>petabytes</a:t>
            </a:r>
            <a:r>
              <a:rPr lang="en-US" sz="1800" dirty="0"/>
              <a:t> of data online</a:t>
            </a:r>
          </a:p>
          <a:p>
            <a:pPr lvl="1" eaLnBrk="1" hangingPunct="1">
              <a:lnSpc>
                <a:spcPct val="110000"/>
              </a:lnSpc>
            </a:pPr>
            <a:r>
              <a:rPr lang="en-US" sz="1800" dirty="0"/>
              <a:t>The Internet and computing Grid that makes all these archives universally accessible </a:t>
            </a:r>
          </a:p>
          <a:p>
            <a:pPr lvl="1" eaLnBrk="1" hangingPunct="1">
              <a:lnSpc>
                <a:spcPct val="110000"/>
              </a:lnSpc>
            </a:pPr>
            <a:r>
              <a:rPr lang="en-US" sz="1800" dirty="0"/>
              <a:t>Scientific info. management, acquisition, organization, query, and visualization tasks scale almost linearly with data volumes. </a:t>
            </a:r>
          </a:p>
          <a:p>
            <a:pPr eaLnBrk="1" hangingPunct="1">
              <a:lnSpc>
                <a:spcPct val="110000"/>
              </a:lnSpc>
            </a:pPr>
            <a:r>
              <a:rPr lang="en-US" sz="2000" dirty="0"/>
              <a:t>Data science enables the creation of data products.</a:t>
            </a:r>
            <a:r>
              <a:rPr lang="en-US" dirty="0"/>
              <a:t> </a:t>
            </a:r>
          </a:p>
          <a:p>
            <a:pPr eaLnBrk="1" hangingPunct="1">
              <a:lnSpc>
                <a:spcPct val="110000"/>
              </a:lnSpc>
              <a:buNone/>
            </a:pPr>
            <a:endParaRPr lang="en-US" sz="2000" dirty="0"/>
          </a:p>
          <a:p>
            <a:pPr eaLnBrk="1" hangingPunct="1">
              <a:lnSpc>
                <a:spcPct val="110000"/>
              </a:lnSpc>
            </a:pPr>
            <a:r>
              <a:rPr lang="en-US" sz="1800" dirty="0"/>
              <a:t>Jim Gray and Alex </a:t>
            </a:r>
            <a:r>
              <a:rPr lang="en-US" sz="1800" dirty="0" err="1"/>
              <a:t>Szalay</a:t>
            </a:r>
            <a:r>
              <a:rPr lang="en-US" sz="1800" dirty="0"/>
              <a:t>, </a:t>
            </a:r>
            <a:r>
              <a:rPr lang="en-US" sz="1800" i="1" dirty="0"/>
              <a:t>The World Wide Telescope: An Archetype for Online Science</a:t>
            </a:r>
            <a:r>
              <a:rPr lang="en-US" sz="1800" dirty="0"/>
              <a:t>, Comm. ACM, 45(11): 50-54, Nov. 2002 </a:t>
            </a:r>
          </a:p>
        </p:txBody>
      </p:sp>
    </p:spTree>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533400" y="0"/>
            <a:ext cx="8005763" cy="933450"/>
          </a:xfrm>
          <a:noFill/>
          <a:ln/>
        </p:spPr>
        <p:txBody>
          <a:bodyPr lIns="92075" tIns="46038" rIns="92075" bIns="46038"/>
          <a:lstStyle/>
          <a:p>
            <a:r>
              <a:rPr lang="en-US" sz="4000" b="1">
                <a:latin typeface="Times New Roman" pitchFamily="18" charset="0"/>
                <a:cs typeface="Times New Roman" pitchFamily="18" charset="0"/>
              </a:rPr>
              <a:t>About Data Mining</a:t>
            </a:r>
          </a:p>
        </p:txBody>
      </p:sp>
      <p:sp>
        <p:nvSpPr>
          <p:cNvPr id="114691" name="Rectangle 3"/>
          <p:cNvSpPr>
            <a:spLocks noGrp="1" noChangeArrowheads="1"/>
          </p:cNvSpPr>
          <p:nvPr>
            <p:ph type="body" idx="1"/>
          </p:nvPr>
        </p:nvSpPr>
        <p:spPr>
          <a:xfrm>
            <a:off x="609600" y="838200"/>
            <a:ext cx="8305800" cy="5638800"/>
          </a:xfrm>
          <a:noFill/>
          <a:ln/>
        </p:spPr>
        <p:txBody>
          <a:bodyPr lIns="92075" tIns="46038" rIns="92075" bIns="46038"/>
          <a:lstStyle/>
          <a:p>
            <a:r>
              <a:rPr lang="en-US">
                <a:latin typeface="Times New Roman" pitchFamily="18" charset="0"/>
                <a:cs typeface="Times New Roman" pitchFamily="18" charset="0"/>
              </a:rPr>
              <a:t>Extraction of interesting (</a:t>
            </a:r>
            <a:r>
              <a:rPr lang="en-GB">
                <a:latin typeface="Times New Roman" pitchFamily="18" charset="0"/>
                <a:cs typeface="Times New Roman" pitchFamily="18" charset="0"/>
              </a:rPr>
              <a:t>non-trivial, implicit, previously unknown and potentially useful) information or patterns.</a:t>
            </a:r>
          </a:p>
          <a:p>
            <a:r>
              <a:rPr lang="en-GB">
                <a:latin typeface="Times New Roman" pitchFamily="18" charset="0"/>
                <a:cs typeface="Times New Roman" pitchFamily="18" charset="0"/>
              </a:rPr>
              <a:t>What is interesting information ?</a:t>
            </a:r>
          </a:p>
          <a:p>
            <a:pPr lvl="1"/>
            <a:r>
              <a:rPr lang="en-GB">
                <a:latin typeface="Times New Roman" pitchFamily="18" charset="0"/>
                <a:cs typeface="Times New Roman" pitchFamily="18" charset="0"/>
              </a:rPr>
              <a:t>Non-trivial, implicit, previously unknown and potentially useful</a:t>
            </a:r>
          </a:p>
          <a:p>
            <a:r>
              <a:rPr lang="en-GB">
                <a:latin typeface="Times New Roman" pitchFamily="18" charset="0"/>
                <a:cs typeface="Times New Roman" pitchFamily="18" charset="0"/>
              </a:rPr>
              <a:t>The definition does not restrict data mining to </a:t>
            </a:r>
            <a:r>
              <a:rPr lang="en-GB" b="1">
                <a:latin typeface="Times New Roman" pitchFamily="18" charset="0"/>
                <a:cs typeface="Times New Roman" pitchFamily="18" charset="0"/>
              </a:rPr>
              <a:t>association rules, clustering, and classification</a:t>
            </a:r>
            <a:r>
              <a:rPr lang="en-GB">
                <a:latin typeface="Times New Roman" pitchFamily="18" charset="0"/>
                <a:cs typeface="Times New Roman" pitchFamily="18" charset="0"/>
              </a:rPr>
              <a:t>.</a:t>
            </a:r>
          </a:p>
          <a:p>
            <a:endParaRPr lang="en-GB">
              <a:latin typeface="Times New Roman" pitchFamily="18" charset="0"/>
              <a:cs typeface="Times New Roman" pitchFamily="18" charset="0"/>
            </a:endParaRPr>
          </a:p>
          <a:p>
            <a:endParaRPr lang="en-GB" b="1">
              <a:latin typeface="Times New Roman" pitchFamily="18" charset="0"/>
              <a:cs typeface="Times New Roman" pitchFamily="18" charset="0"/>
            </a:endParaRPr>
          </a:p>
        </p:txBody>
      </p:sp>
    </p:spTree>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9C96-A93B-4189-866A-12E177F193A8}"/>
              </a:ext>
            </a:extLst>
          </p:cNvPr>
          <p:cNvSpPr>
            <a:spLocks noGrp="1"/>
          </p:cNvSpPr>
          <p:nvPr>
            <p:ph type="title"/>
          </p:nvPr>
        </p:nvSpPr>
        <p:spPr/>
        <p:txBody>
          <a:bodyPr/>
          <a:lstStyle/>
          <a:p>
            <a:r>
              <a:rPr lang="en-US" dirty="0"/>
              <a:t>About TPC benchmarks</a:t>
            </a:r>
            <a:endParaRPr lang="en-IN" dirty="0"/>
          </a:p>
        </p:txBody>
      </p:sp>
      <p:sp>
        <p:nvSpPr>
          <p:cNvPr id="3" name="Content Placeholder 2">
            <a:extLst>
              <a:ext uri="{FF2B5EF4-FFF2-40B4-BE49-F238E27FC236}">
                <a16:creationId xmlns:a16="http://schemas.microsoft.com/office/drawing/2014/main" id="{4129B4D9-F8E4-4C52-99BD-7A0C72C2AA8E}"/>
              </a:ext>
            </a:extLst>
          </p:cNvPr>
          <p:cNvSpPr>
            <a:spLocks noGrp="1"/>
          </p:cNvSpPr>
          <p:nvPr>
            <p:ph idx="1"/>
          </p:nvPr>
        </p:nvSpPr>
        <p:spPr/>
        <p:txBody>
          <a:bodyPr/>
          <a:lstStyle/>
          <a:p>
            <a:r>
              <a:rPr lang="en-IN"/>
              <a:t>http://www.tpc.org/</a:t>
            </a:r>
          </a:p>
        </p:txBody>
      </p:sp>
    </p:spTree>
    <p:extLst>
      <p:ext uri="{BB962C8B-B14F-4D97-AF65-F5344CB8AC3E}">
        <p14:creationId xmlns:p14="http://schemas.microsoft.com/office/powerpoint/2010/main" val="2126944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533400" y="0"/>
            <a:ext cx="8005763" cy="933450"/>
          </a:xfrm>
          <a:noFill/>
          <a:ln/>
        </p:spPr>
        <p:txBody>
          <a:bodyPr lIns="92075" tIns="46038" rIns="92075" bIns="46038"/>
          <a:lstStyle/>
          <a:p>
            <a:r>
              <a:rPr lang="en-US" sz="4000" b="1">
                <a:latin typeface="Times New Roman" pitchFamily="18" charset="0"/>
                <a:cs typeface="Times New Roman" pitchFamily="18" charset="0"/>
              </a:rPr>
              <a:t>Data Mining is Evolving </a:t>
            </a:r>
          </a:p>
        </p:txBody>
      </p:sp>
      <p:sp>
        <p:nvSpPr>
          <p:cNvPr id="419843" name="Rectangle 3"/>
          <p:cNvSpPr>
            <a:spLocks noGrp="1" noChangeArrowheads="1"/>
          </p:cNvSpPr>
          <p:nvPr>
            <p:ph type="body" idx="1"/>
          </p:nvPr>
        </p:nvSpPr>
        <p:spPr>
          <a:xfrm>
            <a:off x="609600" y="838200"/>
            <a:ext cx="8153400" cy="5638800"/>
          </a:xfrm>
          <a:noFill/>
          <a:ln/>
        </p:spPr>
        <p:txBody>
          <a:bodyPr lIns="92075" tIns="46038" rIns="92075" bIns="46038"/>
          <a:lstStyle/>
          <a:p>
            <a:pPr>
              <a:lnSpc>
                <a:spcPct val="90000"/>
              </a:lnSpc>
            </a:pPr>
            <a:r>
              <a:rPr lang="en-US">
                <a:latin typeface="Times New Roman" pitchFamily="18" charset="0"/>
                <a:cs typeface="Times New Roman" pitchFamily="18" charset="0"/>
              </a:rPr>
              <a:t>Clustering and classification patterns  exist over five decades.</a:t>
            </a:r>
          </a:p>
          <a:p>
            <a:pPr>
              <a:lnSpc>
                <a:spcPct val="90000"/>
              </a:lnSpc>
            </a:pPr>
            <a:r>
              <a:rPr lang="en-US">
                <a:latin typeface="Times New Roman" pitchFamily="18" charset="0"/>
                <a:cs typeface="Times New Roman" pitchFamily="18" charset="0"/>
              </a:rPr>
              <a:t>“Association rules” pattern was added to interesting information category.</a:t>
            </a:r>
          </a:p>
          <a:p>
            <a:pPr>
              <a:lnSpc>
                <a:spcPct val="90000"/>
              </a:lnSpc>
            </a:pPr>
            <a:r>
              <a:rPr lang="en-US">
                <a:latin typeface="Times New Roman" pitchFamily="18" charset="0"/>
                <a:cs typeface="Times New Roman" pitchFamily="18" charset="0"/>
              </a:rPr>
              <a:t>Association rules</a:t>
            </a:r>
          </a:p>
          <a:p>
            <a:pPr lvl="1">
              <a:lnSpc>
                <a:spcPct val="90000"/>
              </a:lnSpc>
            </a:pPr>
            <a:r>
              <a:rPr lang="en-US">
                <a:latin typeface="Times New Roman" pitchFamily="18" charset="0"/>
                <a:cs typeface="Times New Roman" pitchFamily="18" charset="0"/>
              </a:rPr>
              <a:t>Revolutionary</a:t>
            </a:r>
          </a:p>
          <a:p>
            <a:pPr lvl="1">
              <a:lnSpc>
                <a:spcPct val="90000"/>
              </a:lnSpc>
            </a:pPr>
            <a:r>
              <a:rPr lang="en-US">
                <a:latin typeface="Times New Roman" pitchFamily="18" charset="0"/>
                <a:cs typeface="Times New Roman" pitchFamily="18" charset="0"/>
              </a:rPr>
              <a:t>First time,  researchers came to know it is possible to extract interesting knowledge beyond clustering and classification.</a:t>
            </a:r>
          </a:p>
          <a:p>
            <a:pPr>
              <a:lnSpc>
                <a:spcPct val="90000"/>
              </a:lnSpc>
            </a:pPr>
            <a:r>
              <a:rPr lang="en-US" b="1">
                <a:latin typeface="Times New Roman" pitchFamily="18" charset="0"/>
                <a:cs typeface="Times New Roman" pitchFamily="18" charset="0"/>
              </a:rPr>
              <a:t>Question:</a:t>
            </a:r>
            <a:r>
              <a:rPr lang="en-US">
                <a:latin typeface="Times New Roman" pitchFamily="18" charset="0"/>
                <a:cs typeface="Times New Roman" pitchFamily="18" charset="0"/>
              </a:rPr>
              <a:t> Is there any reason to assume that there are no more patterns similar to </a:t>
            </a:r>
            <a:r>
              <a:rPr lang="en-US" b="1">
                <a:latin typeface="Times New Roman" pitchFamily="18" charset="0"/>
                <a:cs typeface="Times New Roman" pitchFamily="18" charset="0"/>
              </a:rPr>
              <a:t>association rules</a:t>
            </a:r>
            <a:r>
              <a:rPr lang="en-US">
                <a:latin typeface="Times New Roman" pitchFamily="18" charset="0"/>
                <a:cs typeface="Times New Roman" pitchFamily="18" charset="0"/>
              </a:rPr>
              <a:t> ?   </a:t>
            </a:r>
            <a:endParaRPr lang="en-GB" b="1">
              <a:latin typeface="Times New Roman" pitchFamily="18" charset="0"/>
              <a:cs typeface="Times New Roman" pitchFamily="18" charset="0"/>
            </a:endParaRPr>
          </a:p>
        </p:txBody>
      </p:sp>
    </p:spTree>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533400" y="0"/>
            <a:ext cx="8005763" cy="933450"/>
          </a:xfrm>
          <a:noFill/>
          <a:ln/>
        </p:spPr>
        <p:txBody>
          <a:bodyPr lIns="92075" tIns="46038" rIns="92075" bIns="46038"/>
          <a:lstStyle/>
          <a:p>
            <a:r>
              <a:rPr lang="en-US" sz="4000" b="1">
                <a:latin typeface="Times New Roman" pitchFamily="18" charset="0"/>
                <a:cs typeface="Times New Roman" pitchFamily="18" charset="0"/>
              </a:rPr>
              <a:t>Data Mining Research Problems </a:t>
            </a:r>
          </a:p>
        </p:txBody>
      </p:sp>
      <p:sp>
        <p:nvSpPr>
          <p:cNvPr id="420867" name="Rectangle 3"/>
          <p:cNvSpPr>
            <a:spLocks noGrp="1" noChangeArrowheads="1"/>
          </p:cNvSpPr>
          <p:nvPr>
            <p:ph type="body" idx="1"/>
          </p:nvPr>
        </p:nvSpPr>
        <p:spPr>
          <a:xfrm>
            <a:off x="609600" y="838200"/>
            <a:ext cx="8153400" cy="5638800"/>
          </a:xfrm>
          <a:noFill/>
          <a:ln/>
        </p:spPr>
        <p:txBody>
          <a:bodyPr lIns="92075" tIns="46038" rIns="92075" bIns="46038"/>
          <a:lstStyle/>
          <a:p>
            <a:pPr>
              <a:lnSpc>
                <a:spcPct val="80000"/>
              </a:lnSpc>
            </a:pPr>
            <a:r>
              <a:rPr lang="en-US" sz="2800" b="1">
                <a:latin typeface="Times New Roman" pitchFamily="18" charset="0"/>
                <a:cs typeface="Times New Roman" pitchFamily="18" charset="0"/>
              </a:rPr>
              <a:t>Finding new patterns like association rules.</a:t>
            </a:r>
          </a:p>
          <a:p>
            <a:pPr lvl="1">
              <a:lnSpc>
                <a:spcPct val="80000"/>
              </a:lnSpc>
            </a:pPr>
            <a:r>
              <a:rPr lang="en-US" sz="2400">
                <a:latin typeface="Times New Roman" pitchFamily="18" charset="0"/>
                <a:cs typeface="Times New Roman" pitchFamily="18" charset="0"/>
              </a:rPr>
              <a:t>Next Slide.</a:t>
            </a:r>
          </a:p>
          <a:p>
            <a:pPr>
              <a:lnSpc>
                <a:spcPct val="80000"/>
              </a:lnSpc>
            </a:pPr>
            <a:r>
              <a:rPr lang="en-US" sz="2800" b="1">
                <a:latin typeface="Times New Roman" pitchFamily="18" charset="0"/>
                <a:cs typeface="Times New Roman" pitchFamily="18" charset="0"/>
              </a:rPr>
              <a:t>Given a pattern, finding a better or efficient algorithm.</a:t>
            </a:r>
          </a:p>
          <a:p>
            <a:pPr lvl="1">
              <a:lnSpc>
                <a:spcPct val="80000"/>
              </a:lnSpc>
            </a:pPr>
            <a:r>
              <a:rPr lang="en-US" sz="2400">
                <a:latin typeface="Times New Roman" pitchFamily="18" charset="0"/>
                <a:cs typeface="Times New Roman" pitchFamily="18" charset="0"/>
              </a:rPr>
              <a:t>A Priori, FP tree for Association rules</a:t>
            </a:r>
          </a:p>
          <a:p>
            <a:pPr lvl="1">
              <a:lnSpc>
                <a:spcPct val="80000"/>
              </a:lnSpc>
            </a:pPr>
            <a:r>
              <a:rPr lang="en-US" sz="2400">
                <a:latin typeface="Times New Roman" pitchFamily="18" charset="0"/>
                <a:cs typeface="Times New Roman" pitchFamily="18" charset="0"/>
              </a:rPr>
              <a:t>SPRINT for Classification</a:t>
            </a:r>
          </a:p>
          <a:p>
            <a:pPr lvl="1">
              <a:lnSpc>
                <a:spcPct val="80000"/>
              </a:lnSpc>
            </a:pPr>
            <a:r>
              <a:rPr lang="en-US" sz="2400">
                <a:latin typeface="Times New Roman" pitchFamily="18" charset="0"/>
                <a:cs typeface="Times New Roman" pitchFamily="18" charset="0"/>
              </a:rPr>
              <a:t>Chameleon for Clustering</a:t>
            </a:r>
          </a:p>
          <a:p>
            <a:pPr>
              <a:lnSpc>
                <a:spcPct val="80000"/>
              </a:lnSpc>
            </a:pPr>
            <a:r>
              <a:rPr lang="en-US" sz="2800" b="1">
                <a:latin typeface="Times New Roman" pitchFamily="18" charset="0"/>
                <a:cs typeface="Times New Roman" pitchFamily="18" charset="0"/>
              </a:rPr>
              <a:t>Given a pattern, show its usefulness (profitability) in different domains.</a:t>
            </a:r>
          </a:p>
          <a:p>
            <a:pPr lvl="1">
              <a:lnSpc>
                <a:spcPct val="80000"/>
              </a:lnSpc>
            </a:pPr>
            <a:r>
              <a:rPr lang="en-GB" sz="2400">
                <a:latin typeface="Times New Roman" pitchFamily="18" charset="0"/>
                <a:cs typeface="Times New Roman" pitchFamily="18" charset="0"/>
              </a:rPr>
              <a:t>Recommendation Systems</a:t>
            </a:r>
          </a:p>
          <a:p>
            <a:pPr lvl="1">
              <a:lnSpc>
                <a:spcPct val="80000"/>
              </a:lnSpc>
            </a:pPr>
            <a:r>
              <a:rPr lang="en-GB" sz="2400">
                <a:latin typeface="Times New Roman" pitchFamily="18" charset="0"/>
                <a:cs typeface="Times New Roman" pitchFamily="18" charset="0"/>
              </a:rPr>
              <a:t>Computational advertising </a:t>
            </a:r>
          </a:p>
          <a:p>
            <a:pPr lvl="1">
              <a:lnSpc>
                <a:spcPct val="80000"/>
              </a:lnSpc>
            </a:pPr>
            <a:r>
              <a:rPr lang="en-GB" sz="2400">
                <a:latin typeface="Times New Roman" pitchFamily="18" charset="0"/>
                <a:cs typeface="Times New Roman" pitchFamily="18" charset="0"/>
              </a:rPr>
              <a:t>Search engines</a:t>
            </a:r>
          </a:p>
          <a:p>
            <a:pPr lvl="1">
              <a:lnSpc>
                <a:spcPct val="80000"/>
              </a:lnSpc>
            </a:pPr>
            <a:r>
              <a:rPr lang="en-GB" sz="2400">
                <a:latin typeface="Times New Roman" pitchFamily="18" charset="0"/>
                <a:cs typeface="Times New Roman" pitchFamily="18" charset="0"/>
              </a:rPr>
              <a:t>Web Log mining</a:t>
            </a:r>
          </a:p>
          <a:p>
            <a:pPr lvl="1">
              <a:lnSpc>
                <a:spcPct val="80000"/>
              </a:lnSpc>
            </a:pPr>
            <a:r>
              <a:rPr lang="en-GB" sz="2400">
                <a:latin typeface="Times New Roman" pitchFamily="18" charset="0"/>
                <a:cs typeface="Times New Roman" pitchFamily="18" charset="0"/>
              </a:rPr>
              <a:t>Bio-informatics</a:t>
            </a:r>
          </a:p>
          <a:p>
            <a:pPr lvl="1">
              <a:lnSpc>
                <a:spcPct val="80000"/>
              </a:lnSpc>
            </a:pPr>
            <a:r>
              <a:rPr lang="en-GB" sz="2400">
                <a:latin typeface="Times New Roman" pitchFamily="18" charset="0"/>
                <a:cs typeface="Times New Roman" pitchFamily="18" charset="0"/>
              </a:rPr>
              <a:t>…</a:t>
            </a:r>
          </a:p>
        </p:txBody>
      </p:sp>
    </p:spTree>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533400" y="228600"/>
            <a:ext cx="8005763" cy="933450"/>
          </a:xfrm>
          <a:noFill/>
          <a:ln/>
        </p:spPr>
        <p:txBody>
          <a:bodyPr lIns="92075" tIns="46038" rIns="92075" bIns="46038">
            <a:normAutofit fontScale="90000"/>
          </a:bodyPr>
          <a:lstStyle/>
          <a:p>
            <a:r>
              <a:rPr lang="en-US" sz="3200" b="1" dirty="0"/>
              <a:t>Finding New Patterns:</a:t>
            </a:r>
            <a:br>
              <a:rPr lang="en-US" sz="3200" b="1" dirty="0"/>
            </a:br>
            <a:r>
              <a:rPr lang="en-US" sz="3200" b="1" dirty="0"/>
              <a:t> Web Mining Experience </a:t>
            </a:r>
          </a:p>
        </p:txBody>
      </p:sp>
      <p:sp>
        <p:nvSpPr>
          <p:cNvPr id="421891" name="Rectangle 3"/>
          <p:cNvSpPr>
            <a:spLocks noGrp="1" noChangeArrowheads="1"/>
          </p:cNvSpPr>
          <p:nvPr>
            <p:ph type="body" idx="1"/>
          </p:nvPr>
        </p:nvSpPr>
        <p:spPr>
          <a:xfrm>
            <a:off x="609600" y="1295400"/>
            <a:ext cx="8077200" cy="5181600"/>
          </a:xfrm>
          <a:noFill/>
          <a:ln/>
        </p:spPr>
        <p:txBody>
          <a:bodyPr lIns="92075" tIns="46038" rIns="92075" bIns="46038"/>
          <a:lstStyle/>
          <a:p>
            <a:pPr>
              <a:lnSpc>
                <a:spcPct val="80000"/>
              </a:lnSpc>
            </a:pPr>
            <a:r>
              <a:rPr lang="en-US" sz="2800">
                <a:latin typeface="Times New Roman" pitchFamily="18" charset="0"/>
                <a:cs typeface="Times New Roman" pitchFamily="18" charset="0"/>
              </a:rPr>
              <a:t>Identification of  important resource.</a:t>
            </a:r>
          </a:p>
          <a:p>
            <a:pPr lvl="1">
              <a:lnSpc>
                <a:spcPct val="80000"/>
              </a:lnSpc>
            </a:pPr>
            <a:r>
              <a:rPr lang="en-US" sz="2400">
                <a:latin typeface="Times New Roman" pitchFamily="18" charset="0"/>
                <a:cs typeface="Times New Roman" pitchFamily="18" charset="0"/>
              </a:rPr>
              <a:t>HITS: Hub pages, authority pages</a:t>
            </a:r>
          </a:p>
          <a:p>
            <a:pPr lvl="1">
              <a:lnSpc>
                <a:spcPct val="80000"/>
              </a:lnSpc>
            </a:pPr>
            <a:r>
              <a:rPr lang="en-US" sz="2400">
                <a:latin typeface="Times New Roman" pitchFamily="18" charset="0"/>
                <a:cs typeface="Times New Roman" pitchFamily="18" charset="0"/>
              </a:rPr>
              <a:t>PageRank</a:t>
            </a:r>
          </a:p>
          <a:p>
            <a:pPr lvl="1">
              <a:lnSpc>
                <a:spcPct val="80000"/>
              </a:lnSpc>
            </a:pPr>
            <a:r>
              <a:rPr lang="en-US" sz="2400">
                <a:latin typeface="Times New Roman" pitchFamily="18" charset="0"/>
                <a:cs typeface="Times New Roman" pitchFamily="18" charset="0"/>
              </a:rPr>
              <a:t>Anchor text</a:t>
            </a:r>
          </a:p>
          <a:p>
            <a:pPr>
              <a:lnSpc>
                <a:spcPct val="80000"/>
              </a:lnSpc>
            </a:pPr>
            <a:r>
              <a:rPr lang="en-US" sz="2800">
                <a:latin typeface="Times New Roman" pitchFamily="18" charset="0"/>
                <a:cs typeface="Times New Roman" pitchFamily="18" charset="0"/>
              </a:rPr>
              <a:t>Automatic detection of Web Community/directory</a:t>
            </a:r>
          </a:p>
          <a:p>
            <a:pPr>
              <a:lnSpc>
                <a:spcPct val="80000"/>
              </a:lnSpc>
            </a:pPr>
            <a:r>
              <a:rPr lang="en-US" sz="2800">
                <a:latin typeface="Times New Roman" pitchFamily="18" charset="0"/>
                <a:cs typeface="Times New Roman" pitchFamily="18" charset="0"/>
              </a:rPr>
              <a:t>Hot topics</a:t>
            </a:r>
          </a:p>
          <a:p>
            <a:pPr>
              <a:lnSpc>
                <a:spcPct val="80000"/>
              </a:lnSpc>
            </a:pPr>
            <a:r>
              <a:rPr lang="en-US" sz="2800">
                <a:latin typeface="Times New Roman" pitchFamily="18" charset="0"/>
                <a:cs typeface="Times New Roman" pitchFamily="18" charset="0"/>
              </a:rPr>
              <a:t>First Story Detection</a:t>
            </a:r>
          </a:p>
          <a:p>
            <a:pPr>
              <a:lnSpc>
                <a:spcPct val="80000"/>
              </a:lnSpc>
            </a:pPr>
            <a:r>
              <a:rPr lang="en-US" sz="2800">
                <a:latin typeface="Times New Roman" pitchFamily="18" charset="0"/>
                <a:cs typeface="Times New Roman" pitchFamily="18" charset="0"/>
              </a:rPr>
              <a:t>Unexpected Information</a:t>
            </a:r>
          </a:p>
          <a:p>
            <a:pPr>
              <a:lnSpc>
                <a:spcPct val="80000"/>
              </a:lnSpc>
            </a:pPr>
            <a:r>
              <a:rPr lang="en-US" sz="2800">
                <a:latin typeface="Times New Roman" pitchFamily="18" charset="0"/>
                <a:cs typeface="Times New Roman" pitchFamily="18" charset="0"/>
              </a:rPr>
              <a:t>…</a:t>
            </a:r>
          </a:p>
          <a:p>
            <a:pPr>
              <a:lnSpc>
                <a:spcPct val="80000"/>
              </a:lnSpc>
            </a:pPr>
            <a:r>
              <a:rPr lang="en-US" sz="2800">
                <a:latin typeface="Times New Roman" pitchFamily="18" charset="0"/>
                <a:cs typeface="Times New Roman" pitchFamily="18" charset="0"/>
              </a:rPr>
              <a:t>?</a:t>
            </a:r>
          </a:p>
          <a:p>
            <a:pPr>
              <a:lnSpc>
                <a:spcPct val="80000"/>
              </a:lnSpc>
            </a:pPr>
            <a:r>
              <a:rPr lang="en-GB" sz="2800" b="1">
                <a:latin typeface="Times New Roman" pitchFamily="18" charset="0"/>
                <a:cs typeface="Times New Roman" pitchFamily="18" charset="0"/>
              </a:rPr>
              <a:t>Different from Clustering, Classification and Association rules</a:t>
            </a:r>
          </a:p>
        </p:txBody>
      </p:sp>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533400" y="228600"/>
            <a:ext cx="8005763" cy="933450"/>
          </a:xfrm>
          <a:noFill/>
          <a:ln/>
        </p:spPr>
        <p:txBody>
          <a:bodyPr lIns="92075" tIns="46038" rIns="92075" bIns="46038">
            <a:normAutofit fontScale="90000"/>
          </a:bodyPr>
          <a:lstStyle/>
          <a:p>
            <a:r>
              <a:rPr lang="en-US" sz="3200" b="1">
                <a:latin typeface="Times New Roman" pitchFamily="18" charset="0"/>
                <a:cs typeface="Times New Roman" pitchFamily="18" charset="0"/>
              </a:rPr>
              <a:t>Is there really anything beyond frequent patterns, classification and clustering ?</a:t>
            </a:r>
          </a:p>
        </p:txBody>
      </p:sp>
      <p:sp>
        <p:nvSpPr>
          <p:cNvPr id="422915" name="Rectangle 3"/>
          <p:cNvSpPr>
            <a:spLocks noGrp="1" noChangeArrowheads="1"/>
          </p:cNvSpPr>
          <p:nvPr>
            <p:ph type="body" idx="1"/>
          </p:nvPr>
        </p:nvSpPr>
        <p:spPr>
          <a:xfrm>
            <a:off x="609600" y="1295400"/>
            <a:ext cx="8077200" cy="5181600"/>
          </a:xfrm>
          <a:noFill/>
          <a:ln/>
        </p:spPr>
        <p:txBody>
          <a:bodyPr lIns="92075" tIns="46038" rIns="92075" bIns="46038"/>
          <a:lstStyle/>
          <a:p>
            <a:pPr>
              <a:lnSpc>
                <a:spcPct val="80000"/>
              </a:lnSpc>
            </a:pPr>
            <a:r>
              <a:rPr lang="en-US" sz="6600">
                <a:latin typeface="Times New Roman" pitchFamily="18" charset="0"/>
                <a:cs typeface="Times New Roman" pitchFamily="18" charset="0"/>
              </a:rPr>
              <a:t>YES.</a:t>
            </a:r>
            <a:endParaRPr lang="en-US" sz="2800">
              <a:latin typeface="Times New Roman" pitchFamily="18" charset="0"/>
              <a:cs typeface="Times New Roman" pitchFamily="18" charset="0"/>
            </a:endParaRPr>
          </a:p>
          <a:p>
            <a:pPr lvl="1">
              <a:lnSpc>
                <a:spcPct val="80000"/>
              </a:lnSpc>
            </a:pPr>
            <a:r>
              <a:rPr lang="en-US" sz="2400">
                <a:latin typeface="Times New Roman" pitchFamily="18" charset="0"/>
                <a:cs typeface="Times New Roman" pitchFamily="18" charset="0"/>
              </a:rPr>
              <a:t>Digitized data is increasing</a:t>
            </a:r>
          </a:p>
          <a:p>
            <a:pPr lvl="2">
              <a:lnSpc>
                <a:spcPct val="80000"/>
              </a:lnSpc>
            </a:pPr>
            <a:r>
              <a:rPr lang="en-US" sz="2000">
                <a:latin typeface="Times New Roman" pitchFamily="18" charset="0"/>
                <a:cs typeface="Times New Roman" pitchFamily="18" charset="0"/>
              </a:rPr>
              <a:t>Structured, semi-structured, un-structured, multi-media</a:t>
            </a:r>
          </a:p>
          <a:p>
            <a:pPr lvl="1">
              <a:lnSpc>
                <a:spcPct val="80000"/>
              </a:lnSpc>
            </a:pPr>
            <a:r>
              <a:rPr lang="en-US" sz="2400">
                <a:latin typeface="Times New Roman" pitchFamily="18" charset="0"/>
                <a:cs typeface="Times New Roman" pitchFamily="18" charset="0"/>
              </a:rPr>
              <a:t>It contains useful knowledge</a:t>
            </a:r>
          </a:p>
          <a:p>
            <a:pPr>
              <a:lnSpc>
                <a:spcPct val="80000"/>
              </a:lnSpc>
            </a:pPr>
            <a:r>
              <a:rPr lang="en-US" sz="2800">
                <a:latin typeface="Times New Roman" pitchFamily="18" charset="0"/>
                <a:cs typeface="Times New Roman" pitchFamily="18" charset="0"/>
              </a:rPr>
              <a:t>Data mining: input is iceberg and output is a tip of iceberg.</a:t>
            </a:r>
          </a:p>
          <a:p>
            <a:pPr>
              <a:lnSpc>
                <a:spcPct val="80000"/>
              </a:lnSpc>
            </a:pPr>
            <a:r>
              <a:rPr lang="en-US" sz="2800">
                <a:latin typeface="Times New Roman" pitchFamily="18" charset="0"/>
                <a:cs typeface="Times New Roman" pitchFamily="18" charset="0"/>
              </a:rPr>
              <a:t>I feel that there are</a:t>
            </a:r>
            <a:r>
              <a:rPr lang="en-US" sz="3600">
                <a:latin typeface="Times New Roman" pitchFamily="18" charset="0"/>
                <a:cs typeface="Times New Roman" pitchFamily="18" charset="0"/>
              </a:rPr>
              <a:t> </a:t>
            </a:r>
            <a:r>
              <a:rPr lang="en-US" sz="5400">
                <a:latin typeface="Times New Roman" pitchFamily="18" charset="0"/>
                <a:cs typeface="Times New Roman" pitchFamily="18" charset="0"/>
              </a:rPr>
              <a:t>iceberg</a:t>
            </a:r>
            <a:r>
              <a:rPr lang="en-US" sz="4400">
                <a:latin typeface="Times New Roman" pitchFamily="18" charset="0"/>
                <a:cs typeface="Times New Roman" pitchFamily="18" charset="0"/>
              </a:rPr>
              <a:t> </a:t>
            </a:r>
            <a:r>
              <a:rPr lang="en-US" sz="2800">
                <a:latin typeface="Times New Roman" pitchFamily="18" charset="0"/>
                <a:cs typeface="Times New Roman" pitchFamily="18" charset="0"/>
              </a:rPr>
              <a:t>number of patterns and we know only “</a:t>
            </a:r>
            <a:r>
              <a:rPr lang="en-US" sz="2800" b="1">
                <a:latin typeface="Times New Roman" pitchFamily="18" charset="0"/>
                <a:cs typeface="Times New Roman" pitchFamily="18" charset="0"/>
              </a:rPr>
              <a:t>tip</a:t>
            </a:r>
            <a:r>
              <a:rPr lang="en-US" sz="2800">
                <a:latin typeface="Times New Roman" pitchFamily="18" charset="0"/>
                <a:cs typeface="Times New Roman" pitchFamily="18" charset="0"/>
              </a:rPr>
              <a:t>” number of patterns. </a:t>
            </a:r>
          </a:p>
          <a:p>
            <a:pPr>
              <a:lnSpc>
                <a:spcPct val="80000"/>
              </a:lnSpc>
            </a:pPr>
            <a:r>
              <a:rPr lang="en-US" sz="2800">
                <a:latin typeface="Times New Roman" pitchFamily="18" charset="0"/>
                <a:cs typeface="Times New Roman" pitchFamily="18" charset="0"/>
              </a:rPr>
              <a:t>It is a research challenge to find new patterns, and generate new services.</a:t>
            </a:r>
            <a:endParaRPr lang="en-GB" sz="6600" b="1">
              <a:latin typeface="Times New Roman" pitchFamily="18" charset="0"/>
              <a:cs typeface="Times New Roman" pitchFamily="18" charset="0"/>
            </a:endParaRPr>
          </a:p>
        </p:txBody>
      </p:sp>
    </p:spTree>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a:t>Outline</a:t>
            </a:r>
          </a:p>
        </p:txBody>
      </p:sp>
      <p:sp>
        <p:nvSpPr>
          <p:cNvPr id="3" name="Content Placeholder 2"/>
          <p:cNvSpPr>
            <a:spLocks noGrp="1"/>
          </p:cNvSpPr>
          <p:nvPr>
            <p:ph idx="1"/>
          </p:nvPr>
        </p:nvSpPr>
        <p:spPr/>
        <p:txBody>
          <a:bodyPr>
            <a:normAutofit lnSpcReduction="10000"/>
          </a:bodyPr>
          <a:lstStyle/>
          <a:p>
            <a:r>
              <a:rPr lang="en-IN" sz="4400" dirty="0"/>
              <a:t>Background</a:t>
            </a:r>
          </a:p>
          <a:p>
            <a:pPr lvl="1"/>
            <a:r>
              <a:rPr lang="en-IN" sz="4000" dirty="0"/>
              <a:t>DBMS and Data Mining </a:t>
            </a:r>
          </a:p>
          <a:p>
            <a:r>
              <a:rPr lang="en-IN" sz="4400" b="1" dirty="0"/>
              <a:t>About big data</a:t>
            </a:r>
          </a:p>
          <a:p>
            <a:r>
              <a:rPr lang="en-IN" sz="4400" dirty="0"/>
              <a:t>About data Science </a:t>
            </a:r>
          </a:p>
          <a:p>
            <a:r>
              <a:rPr lang="en-IN" sz="4400" dirty="0"/>
              <a:t>Trends in big data</a:t>
            </a:r>
          </a:p>
          <a:p>
            <a:r>
              <a:rPr lang="en-IN" sz="4400" dirty="0"/>
              <a:t>List of key papers on big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xfrm>
            <a:off x="1066800" y="838200"/>
            <a:ext cx="7239000" cy="533400"/>
          </a:xfrm>
        </p:spPr>
        <p:txBody>
          <a:bodyPr lIns="0" rIns="0">
            <a:normAutofit fontScale="90000"/>
          </a:bodyPr>
          <a:lstStyle/>
          <a:p>
            <a:pPr fontAlgn="auto">
              <a:spcAft>
                <a:spcPts val="0"/>
              </a:spcAft>
              <a:defRPr/>
            </a:pPr>
            <a:r>
              <a:rPr lang="en-US" b="1" dirty="0"/>
              <a:t>Big Data Every Where! </a:t>
            </a:r>
          </a:p>
        </p:txBody>
      </p:sp>
      <p:sp>
        <p:nvSpPr>
          <p:cNvPr id="16387" name="Rectangle 2"/>
          <p:cNvSpPr>
            <a:spLocks noGrp="1" noChangeArrowheads="1"/>
          </p:cNvSpPr>
          <p:nvPr>
            <p:ph idx="1"/>
          </p:nvPr>
        </p:nvSpPr>
        <p:spPr>
          <a:xfrm>
            <a:off x="152400" y="1752600"/>
            <a:ext cx="8763000" cy="5334000"/>
          </a:xfrm>
        </p:spPr>
        <p:txBody>
          <a:bodyPr>
            <a:normAutofit/>
          </a:bodyPr>
          <a:lstStyle/>
          <a:p>
            <a:r>
              <a:rPr lang="en-US" dirty="0"/>
              <a:t>Lots of data is being collected </a:t>
            </a:r>
            <a:br>
              <a:rPr lang="en-US" dirty="0"/>
            </a:br>
            <a:r>
              <a:rPr lang="en-US" dirty="0"/>
              <a:t>and warehoused </a:t>
            </a:r>
          </a:p>
          <a:p>
            <a:pPr lvl="1"/>
            <a:r>
              <a:rPr lang="en-US" dirty="0"/>
              <a:t>Web data, e-commerce</a:t>
            </a:r>
          </a:p>
          <a:p>
            <a:pPr lvl="1"/>
            <a:r>
              <a:rPr lang="en-US" dirty="0"/>
              <a:t>purchases at department/</a:t>
            </a:r>
            <a:br>
              <a:rPr lang="en-US" dirty="0"/>
            </a:br>
            <a:r>
              <a:rPr lang="en-US" dirty="0"/>
              <a:t>grocery stores</a:t>
            </a:r>
          </a:p>
          <a:p>
            <a:pPr lvl="1"/>
            <a:r>
              <a:rPr lang="en-US" dirty="0"/>
              <a:t>Bank/Credit Card </a:t>
            </a:r>
            <a:br>
              <a:rPr lang="en-US" dirty="0"/>
            </a:br>
            <a:r>
              <a:rPr lang="en-US" dirty="0"/>
              <a:t>transactions</a:t>
            </a:r>
          </a:p>
          <a:p>
            <a:pPr lvl="1"/>
            <a:r>
              <a:rPr lang="en-US" dirty="0"/>
              <a:t>Social Network</a:t>
            </a:r>
          </a:p>
        </p:txBody>
      </p:sp>
      <p:graphicFrame>
        <p:nvGraphicFramePr>
          <p:cNvPr id="16388" name="Object 3"/>
          <p:cNvGraphicFramePr>
            <a:graphicFrameLocks noChangeAspect="1"/>
          </p:cNvGraphicFramePr>
          <p:nvPr>
            <p:extLst>
              <p:ext uri="{D42A27DB-BD31-4B8C-83A1-F6EECF244321}">
                <p14:modId xmlns:p14="http://schemas.microsoft.com/office/powerpoint/2010/main" val="865742010"/>
              </p:ext>
            </p:extLst>
          </p:nvPr>
        </p:nvGraphicFramePr>
        <p:xfrm>
          <a:off x="6692900" y="3429000"/>
          <a:ext cx="2146300" cy="2341562"/>
        </p:xfrm>
        <a:graphic>
          <a:graphicData uri="http://schemas.openxmlformats.org/presentationml/2006/ole">
            <mc:AlternateContent xmlns:mc="http://schemas.openxmlformats.org/markup-compatibility/2006">
              <mc:Choice xmlns:v="urn:schemas-microsoft-com:vml" Requires="v">
                <p:oleObj spid="_x0000_s4106" name="VISIO" r:id="rId4" imgW="2145960" imgH="2341440" progId="">
                  <p:embed/>
                </p:oleObj>
              </mc:Choice>
              <mc:Fallback>
                <p:oleObj name="VISIO" r:id="rId4" imgW="2145960" imgH="23414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900" y="3429000"/>
                        <a:ext cx="2146300"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9" name="Picture 5" descr="story-3dimensional-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3375" y="2667000"/>
            <a:ext cx="19653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0" name="Object 6"/>
          <p:cNvGraphicFramePr>
            <a:graphicFrameLocks noChangeAspect="1"/>
          </p:cNvGraphicFramePr>
          <p:nvPr>
            <p:extLst>
              <p:ext uri="{D42A27DB-BD31-4B8C-83A1-F6EECF244321}">
                <p14:modId xmlns:p14="http://schemas.microsoft.com/office/powerpoint/2010/main" val="260444861"/>
              </p:ext>
            </p:extLst>
          </p:nvPr>
        </p:nvGraphicFramePr>
        <p:xfrm>
          <a:off x="5273675" y="3413125"/>
          <a:ext cx="685800" cy="681037"/>
        </p:xfrm>
        <a:graphic>
          <a:graphicData uri="http://schemas.openxmlformats.org/presentationml/2006/ole">
            <mc:AlternateContent xmlns:mc="http://schemas.openxmlformats.org/markup-compatibility/2006">
              <mc:Choice xmlns:v="urn:schemas-microsoft-com:vml" Requires="v">
                <p:oleObj spid="_x0000_s4107" name="VISIO" r:id="rId7" imgW="618480" imgH="614520" progId="">
                  <p:embed/>
                </p:oleObj>
              </mc:Choice>
              <mc:Fallback>
                <p:oleObj name="VISIO" r:id="rId7" imgW="618480" imgH="61452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675" y="3413125"/>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7"/>
          <p:cNvGraphicFramePr>
            <a:graphicFrameLocks noChangeAspect="1"/>
          </p:cNvGraphicFramePr>
          <p:nvPr>
            <p:extLst>
              <p:ext uri="{D42A27DB-BD31-4B8C-83A1-F6EECF244321}">
                <p14:modId xmlns:p14="http://schemas.microsoft.com/office/powerpoint/2010/main" val="221414651"/>
              </p:ext>
            </p:extLst>
          </p:nvPr>
        </p:nvGraphicFramePr>
        <p:xfrm>
          <a:off x="5257800" y="3027362"/>
          <a:ext cx="685800" cy="563563"/>
        </p:xfrm>
        <a:graphic>
          <a:graphicData uri="http://schemas.openxmlformats.org/presentationml/2006/ole">
            <mc:AlternateContent xmlns:mc="http://schemas.openxmlformats.org/markup-compatibility/2006">
              <mc:Choice xmlns:v="urn:schemas-microsoft-com:vml" Requires="v">
                <p:oleObj spid="_x0000_s4108" name="VISIO" r:id="rId9" imgW="807120" imgH="662760" progId="">
                  <p:embed/>
                </p:oleObj>
              </mc:Choice>
              <mc:Fallback>
                <p:oleObj name="VISIO" r:id="rId9" imgW="807120" imgH="662760"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027362"/>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8"/>
          <p:cNvGraphicFramePr>
            <a:graphicFrameLocks noChangeAspect="1"/>
          </p:cNvGraphicFramePr>
          <p:nvPr>
            <p:extLst>
              <p:ext uri="{D42A27DB-BD31-4B8C-83A1-F6EECF244321}">
                <p14:modId xmlns:p14="http://schemas.microsoft.com/office/powerpoint/2010/main" val="3527895407"/>
              </p:ext>
            </p:extLst>
          </p:nvPr>
        </p:nvGraphicFramePr>
        <p:xfrm>
          <a:off x="5168900" y="4114800"/>
          <a:ext cx="1485900" cy="1558925"/>
        </p:xfrm>
        <a:graphic>
          <a:graphicData uri="http://schemas.openxmlformats.org/presentationml/2006/ole">
            <mc:AlternateContent xmlns:mc="http://schemas.openxmlformats.org/markup-compatibility/2006">
              <mc:Choice xmlns:v="urn:schemas-microsoft-com:vml" Requires="v">
                <p:oleObj spid="_x0000_s4109" name="VISIO" r:id="rId11" imgW="1663200" imgH="1746360" progId="">
                  <p:embed/>
                </p:oleObj>
              </mc:Choice>
              <mc:Fallback>
                <p:oleObj name="VISIO" r:id="rId11" imgW="1663200" imgH="1746360" progId="">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8900" y="41148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09338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b="1" dirty="0"/>
              <a:t>How much data?</a:t>
            </a:r>
          </a:p>
        </p:txBody>
      </p:sp>
      <p:sp>
        <p:nvSpPr>
          <p:cNvPr id="10243" name="Content Placeholder 2"/>
          <p:cNvSpPr>
            <a:spLocks noGrp="1"/>
          </p:cNvSpPr>
          <p:nvPr>
            <p:ph idx="1"/>
          </p:nvPr>
        </p:nvSpPr>
        <p:spPr>
          <a:xfrm>
            <a:off x="152400" y="1219200"/>
            <a:ext cx="8534400" cy="4525963"/>
          </a:xfrm>
        </p:spPr>
        <p:txBody>
          <a:bodyPr/>
          <a:lstStyle/>
          <a:p>
            <a:r>
              <a:rPr lang="en-US" sz="2800" dirty="0"/>
              <a:t>Google processes 20 PB a day (2008)</a:t>
            </a:r>
          </a:p>
          <a:p>
            <a:r>
              <a:rPr lang="en-US" sz="2800" dirty="0" err="1"/>
              <a:t>Facebook</a:t>
            </a:r>
            <a:r>
              <a:rPr lang="en-US" sz="2800" dirty="0"/>
              <a:t> has 2.5 PB of user data + 15 TB/day (4/2009) </a:t>
            </a:r>
          </a:p>
          <a:p>
            <a:r>
              <a:rPr lang="en-US" sz="2800" dirty="0"/>
              <a:t>eBay has 6.5 PB of user data + 50 TB/day (5/2009)</a:t>
            </a:r>
          </a:p>
          <a:p>
            <a:r>
              <a:rPr lang="en-US" sz="2800" dirty="0"/>
              <a:t>CERN’s Large </a:t>
            </a:r>
            <a:r>
              <a:rPr lang="en-US" sz="2800" dirty="0" err="1"/>
              <a:t>Hydron</a:t>
            </a:r>
            <a:r>
              <a:rPr lang="en-US" sz="2800" dirty="0"/>
              <a:t> Collider (LHC) generates 15 PB a year </a:t>
            </a:r>
          </a:p>
          <a:p>
            <a:endParaRPr lang="en-US" dirty="0"/>
          </a:p>
          <a:p>
            <a:endParaRPr lang="en-US" dirty="0"/>
          </a:p>
          <a:p>
            <a:endParaRPr lang="en-US" dirty="0"/>
          </a:p>
          <a:p>
            <a:endParaRPr lang="en-US" dirty="0"/>
          </a:p>
        </p:txBody>
      </p:sp>
      <p:pic>
        <p:nvPicPr>
          <p:cNvPr id="8196" name="Picture 5" descr="bill_gates_01.jpg"/>
          <p:cNvPicPr>
            <a:picLocks noChangeAspect="1"/>
          </p:cNvPicPr>
          <p:nvPr/>
        </p:nvPicPr>
        <p:blipFill>
          <a:blip r:embed="rId2" cstate="print"/>
          <a:srcRect/>
          <a:stretch>
            <a:fillRect/>
          </a:stretch>
        </p:blipFill>
        <p:spPr bwMode="auto">
          <a:xfrm>
            <a:off x="1905000" y="4343400"/>
            <a:ext cx="3140075" cy="2076450"/>
          </a:xfrm>
          <a:prstGeom prst="rect">
            <a:avLst/>
          </a:prstGeom>
          <a:noFill/>
          <a:ln w="9525">
            <a:noFill/>
            <a:miter lim="800000"/>
            <a:headEnd/>
            <a:tailEnd/>
          </a:ln>
        </p:spPr>
      </p:pic>
      <p:sp>
        <p:nvSpPr>
          <p:cNvPr id="7" name="Rounded Rectangular Callout 4"/>
          <p:cNvSpPr>
            <a:spLocks noChangeArrowheads="1"/>
          </p:cNvSpPr>
          <p:nvPr/>
        </p:nvSpPr>
        <p:spPr bwMode="auto">
          <a:xfrm>
            <a:off x="5334000" y="4724400"/>
            <a:ext cx="2362200" cy="990600"/>
          </a:xfrm>
          <a:prstGeom prst="wedgeRoundRectCallout">
            <a:avLst>
              <a:gd name="adj1" fmla="val -76861"/>
              <a:gd name="adj2" fmla="val 55972"/>
              <a:gd name="adj3"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dirty="0">
                <a:solidFill>
                  <a:srgbClr val="FF0000"/>
                </a:solidFill>
              </a:rPr>
              <a:t>640K</a:t>
            </a:r>
            <a:r>
              <a:rPr lang="en-US" dirty="0"/>
              <a:t> </a:t>
            </a:r>
            <a:r>
              <a:rPr lang="en-US" dirty="0">
                <a:solidFill>
                  <a:schemeClr val="bg2"/>
                </a:solidFill>
              </a:rPr>
              <a:t>ought to be enough for anybody.</a:t>
            </a:r>
          </a:p>
        </p:txBody>
      </p:sp>
    </p:spTree>
    <p:extLst>
      <p:ext uri="{BB962C8B-B14F-4D97-AF65-F5344CB8AC3E}">
        <p14:creationId xmlns:p14="http://schemas.microsoft.com/office/powerpoint/2010/main" val="162234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Big Data Definition</a:t>
            </a:r>
          </a:p>
        </p:txBody>
      </p:sp>
      <p:sp>
        <p:nvSpPr>
          <p:cNvPr id="3" name="Content Placeholder 2"/>
          <p:cNvSpPr>
            <a:spLocks noGrp="1"/>
          </p:cNvSpPr>
          <p:nvPr>
            <p:ph idx="1"/>
          </p:nvPr>
        </p:nvSpPr>
        <p:spPr/>
        <p:txBody>
          <a:bodyPr>
            <a:normAutofit/>
          </a:bodyPr>
          <a:lstStyle/>
          <a:p>
            <a:r>
              <a:rPr lang="en-US" dirty="0">
                <a:solidFill>
                  <a:srgbClr val="0000FF"/>
                </a:solidFill>
              </a:rPr>
              <a:t>No single standard definition…</a:t>
            </a:r>
          </a:p>
          <a:p>
            <a:pPr marL="0" indent="0">
              <a:buNone/>
            </a:pPr>
            <a:endParaRPr lang="en-US" dirty="0"/>
          </a:p>
          <a:p>
            <a:pPr marL="0" indent="0" algn="ctr">
              <a:lnSpc>
                <a:spcPct val="130000"/>
              </a:lnSpc>
              <a:buNone/>
            </a:pPr>
            <a:r>
              <a:rPr lang="en-US" dirty="0"/>
              <a:t>“</a:t>
            </a:r>
            <a:r>
              <a:rPr lang="en-US" b="1" i="1" dirty="0">
                <a:solidFill>
                  <a:srgbClr val="800000"/>
                </a:solidFill>
              </a:rPr>
              <a:t>Big Data</a:t>
            </a:r>
            <a:r>
              <a:rPr lang="en-US" dirty="0"/>
              <a:t>” is data whose scale, diversity, and complexity require new architecture, techniques, algorithms, and analytics to manage it and extract value and hidden knowledge from it…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27</a:t>
            </a:fld>
            <a:endParaRPr lang="en-US" dirty="0"/>
          </a:p>
        </p:txBody>
      </p:sp>
    </p:spTree>
    <p:extLst>
      <p:ext uri="{BB962C8B-B14F-4D97-AF65-F5344CB8AC3E}">
        <p14:creationId xmlns:p14="http://schemas.microsoft.com/office/powerpoint/2010/main" val="654200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Characteristics of Big data</a:t>
            </a:r>
          </a:p>
        </p:txBody>
      </p:sp>
      <p:pic>
        <p:nvPicPr>
          <p:cNvPr id="33794" name="Picture 2"/>
          <p:cNvPicPr>
            <a:picLocks noChangeAspect="1" noChangeArrowheads="1"/>
          </p:cNvPicPr>
          <p:nvPr/>
        </p:nvPicPr>
        <p:blipFill>
          <a:blip r:embed="rId2" cstate="print"/>
          <a:srcRect/>
          <a:stretch>
            <a:fillRect/>
          </a:stretch>
        </p:blipFill>
        <p:spPr bwMode="auto">
          <a:xfrm>
            <a:off x="609600" y="1828800"/>
            <a:ext cx="7844393" cy="391477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Volume</a:t>
            </a:r>
          </a:p>
        </p:txBody>
      </p:sp>
      <p:sp>
        <p:nvSpPr>
          <p:cNvPr id="3" name="Content Placeholder 2"/>
          <p:cNvSpPr>
            <a:spLocks noGrp="1"/>
          </p:cNvSpPr>
          <p:nvPr>
            <p:ph idx="1"/>
          </p:nvPr>
        </p:nvSpPr>
        <p:spPr/>
        <p:txBody>
          <a:bodyPr>
            <a:normAutofit fontScale="85000" lnSpcReduction="10000"/>
          </a:bodyPr>
          <a:lstStyle/>
          <a:p>
            <a:r>
              <a:rPr lang="en-IN" dirty="0"/>
              <a:t>The costs of compute, storage, and connectivity resources are plunging, and new technologies like scanners, </a:t>
            </a:r>
            <a:r>
              <a:rPr lang="en-IN" dirty="0" err="1"/>
              <a:t>smartphones</a:t>
            </a:r>
            <a:r>
              <a:rPr lang="en-IN" dirty="0"/>
              <a:t>, ubiquitous video, and other data-collectors mean we are awash in volumes of data that dwarf what was available even five to 10 years ago. </a:t>
            </a:r>
          </a:p>
          <a:p>
            <a:endParaRPr lang="en-IN" dirty="0"/>
          </a:p>
          <a:p>
            <a:r>
              <a:rPr lang="en-IN" dirty="0"/>
              <a:t>We capture every mouse click, phone call, text message, Web search, transaction, and more. As the volume of data grows, we can learn more – but only if we uncover the meaningful relationships and patterns.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a:t>Outline</a:t>
            </a:r>
          </a:p>
        </p:txBody>
      </p:sp>
      <p:sp>
        <p:nvSpPr>
          <p:cNvPr id="3" name="Content Placeholder 2"/>
          <p:cNvSpPr>
            <a:spLocks noGrp="1"/>
          </p:cNvSpPr>
          <p:nvPr>
            <p:ph idx="1"/>
          </p:nvPr>
        </p:nvSpPr>
        <p:spPr/>
        <p:txBody>
          <a:bodyPr>
            <a:normAutofit lnSpcReduction="10000"/>
          </a:bodyPr>
          <a:lstStyle/>
          <a:p>
            <a:r>
              <a:rPr lang="en-IN" sz="4400" dirty="0"/>
              <a:t>Background</a:t>
            </a:r>
          </a:p>
          <a:p>
            <a:pPr lvl="1"/>
            <a:r>
              <a:rPr lang="en-IN" sz="4000" dirty="0"/>
              <a:t>DBMS and Data Mining </a:t>
            </a:r>
          </a:p>
          <a:p>
            <a:r>
              <a:rPr lang="en-IN" sz="4400" dirty="0"/>
              <a:t>About big data</a:t>
            </a:r>
          </a:p>
          <a:p>
            <a:r>
              <a:rPr lang="en-IN" sz="4400" dirty="0"/>
              <a:t>About data Science </a:t>
            </a:r>
          </a:p>
          <a:p>
            <a:r>
              <a:rPr lang="en-IN" sz="4400" dirty="0"/>
              <a:t>Trends in big data</a:t>
            </a:r>
          </a:p>
          <a:p>
            <a:r>
              <a:rPr lang="en-IN" sz="4400" dirty="0"/>
              <a:t>List of key papers on big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Volume..</a:t>
            </a:r>
            <a:endParaRPr lang="en-US" b="1" dirty="0">
              <a:solidFill>
                <a:srgbClr val="0000FF"/>
              </a:solidFill>
            </a:endParaRPr>
          </a:p>
        </p:txBody>
      </p:sp>
      <p:sp>
        <p:nvSpPr>
          <p:cNvPr id="3" name="Content Placeholder 2"/>
          <p:cNvSpPr>
            <a:spLocks noGrp="1"/>
          </p:cNvSpPr>
          <p:nvPr>
            <p:ph idx="1"/>
          </p:nvPr>
        </p:nvSpPr>
        <p:spPr>
          <a:xfrm>
            <a:off x="533400" y="1828800"/>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cstate="print"/>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pPr/>
              <a:t>30</a:t>
            </a:fld>
            <a:endParaRPr lang="en-US" dirty="0"/>
          </a:p>
        </p:txBody>
      </p:sp>
      <p:grpSp>
        <p:nvGrpSpPr>
          <p:cNvPr id="9"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cstate="print"/>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289066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b="1" dirty="0"/>
              <a:t>Variety</a:t>
            </a:r>
          </a:p>
        </p:txBody>
      </p:sp>
      <p:sp>
        <p:nvSpPr>
          <p:cNvPr id="3" name="Content Placeholder 2"/>
          <p:cNvSpPr>
            <a:spLocks noGrp="1"/>
          </p:cNvSpPr>
          <p:nvPr>
            <p:ph idx="1"/>
          </p:nvPr>
        </p:nvSpPr>
        <p:spPr>
          <a:xfrm>
            <a:off x="228600" y="1295400"/>
            <a:ext cx="5144976" cy="3515984"/>
          </a:xfrm>
        </p:spPr>
        <p:txBody>
          <a:bodyPr>
            <a:normAutofit fontScale="77500" lnSpcReduction="20000"/>
          </a:bodyPr>
          <a:lstStyle/>
          <a:p>
            <a:r>
              <a:rPr lang="en-US" dirty="0"/>
              <a:t>Various formats, types, and structures</a:t>
            </a:r>
          </a:p>
          <a:p>
            <a:r>
              <a:rPr lang="en-US" dirty="0"/>
              <a:t>Text, numerical, images, audio, video, sequences, time series, social media data, multi-dim arrays, etc…</a:t>
            </a:r>
          </a:p>
          <a:p>
            <a:r>
              <a:rPr lang="en-US" dirty="0"/>
              <a:t>Static data vs. streaming data  </a:t>
            </a:r>
          </a:p>
          <a:p>
            <a:r>
              <a:rPr lang="en-US" dirty="0"/>
              <a:t>A single application can be generating/collecting many types of data  </a:t>
            </a:r>
          </a:p>
          <a:p>
            <a:pPr marL="0" indent="0">
              <a:buNone/>
            </a:pPr>
            <a:endParaRPr lang="en-US" dirty="0"/>
          </a:p>
        </p:txBody>
      </p:sp>
      <p:pic>
        <p:nvPicPr>
          <p:cNvPr id="4" name="Picture 3"/>
          <p:cNvPicPr>
            <a:picLocks noChangeAspect="1"/>
          </p:cNvPicPr>
          <p:nvPr/>
        </p:nvPicPr>
        <p:blipFill>
          <a:blip r:embed="rId2" cstate="print"/>
          <a:stretch>
            <a:fillRect/>
          </a:stretch>
        </p:blipFill>
        <p:spPr>
          <a:xfrm>
            <a:off x="7283045" y="1860326"/>
            <a:ext cx="1127257" cy="1123499"/>
          </a:xfrm>
          <a:prstGeom prst="rect">
            <a:avLst/>
          </a:prstGeom>
        </p:spPr>
      </p:pic>
      <p:pic>
        <p:nvPicPr>
          <p:cNvPr id="5" name="Picture 4"/>
          <p:cNvPicPr>
            <a:picLocks noChangeAspect="1"/>
          </p:cNvPicPr>
          <p:nvPr/>
        </p:nvPicPr>
        <p:blipFill>
          <a:blip r:embed="rId3" cstate="print"/>
          <a:stretch>
            <a:fillRect/>
          </a:stretch>
        </p:blipFill>
        <p:spPr>
          <a:xfrm>
            <a:off x="5514535" y="1860326"/>
            <a:ext cx="1559504" cy="1169628"/>
          </a:xfrm>
          <a:prstGeom prst="rect">
            <a:avLst/>
          </a:prstGeom>
        </p:spPr>
      </p:pic>
      <p:pic>
        <p:nvPicPr>
          <p:cNvPr id="6" name="Picture 5"/>
          <p:cNvPicPr>
            <a:picLocks noChangeAspect="1"/>
          </p:cNvPicPr>
          <p:nvPr/>
        </p:nvPicPr>
        <p:blipFill>
          <a:blip r:embed="rId4" cstate="print"/>
          <a:stretch>
            <a:fillRect/>
          </a:stretch>
        </p:blipFill>
        <p:spPr>
          <a:xfrm>
            <a:off x="7457747" y="3311452"/>
            <a:ext cx="1175797" cy="900200"/>
          </a:xfrm>
          <a:prstGeom prst="rect">
            <a:avLst/>
          </a:prstGeom>
        </p:spPr>
      </p:pic>
      <p:pic>
        <p:nvPicPr>
          <p:cNvPr id="7" name="Picture 6"/>
          <p:cNvPicPr>
            <a:picLocks noChangeAspect="1"/>
          </p:cNvPicPr>
          <p:nvPr/>
        </p:nvPicPr>
        <p:blipFill>
          <a:blip r:embed="rId5" cstate="print"/>
          <a:stretch>
            <a:fillRect/>
          </a:stretch>
        </p:blipFill>
        <p:spPr>
          <a:xfrm>
            <a:off x="6841815" y="4400178"/>
            <a:ext cx="1791729" cy="1057446"/>
          </a:xfrm>
          <a:prstGeom prst="rect">
            <a:avLst/>
          </a:prstGeom>
        </p:spPr>
      </p:pic>
      <p:pic>
        <p:nvPicPr>
          <p:cNvPr id="8" name="Picture 7"/>
          <p:cNvPicPr>
            <a:picLocks noChangeAspect="1"/>
          </p:cNvPicPr>
          <p:nvPr/>
        </p:nvPicPr>
        <p:blipFill>
          <a:blip r:embed="rId6" cstate="print"/>
          <a:stretch>
            <a:fillRect/>
          </a:stretch>
        </p:blipFill>
        <p:spPr>
          <a:xfrm>
            <a:off x="5693535" y="3195705"/>
            <a:ext cx="1589510" cy="1204473"/>
          </a:xfrm>
          <a:prstGeom prst="rect">
            <a:avLst/>
          </a:prstGeom>
        </p:spPr>
      </p:pic>
      <p:pic>
        <p:nvPicPr>
          <p:cNvPr id="9" name="Picture 8"/>
          <p:cNvPicPr>
            <a:picLocks noChangeAspect="1"/>
          </p:cNvPicPr>
          <p:nvPr/>
        </p:nvPicPr>
        <p:blipFill>
          <a:blip r:embed="rId7" cstate="print"/>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pPr/>
              <a:t>31</a:t>
            </a:fld>
            <a:endParaRPr lang="en-US" dirty="0"/>
          </a:p>
        </p:txBody>
      </p:sp>
      <p:sp>
        <p:nvSpPr>
          <p:cNvPr id="11" name="Rectangle 10"/>
          <p:cNvSpPr/>
          <p:nvPr/>
        </p:nvSpPr>
        <p:spPr>
          <a:xfrm>
            <a:off x="635017" y="5378635"/>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To extract knowledge</a:t>
            </a:r>
            <a:r>
              <a:rPr lang="en-US" dirty="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387227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b="1" dirty="0"/>
              <a:t>Velocity</a:t>
            </a:r>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cstate="print"/>
          <a:stretch>
            <a:fillRect/>
          </a:stretch>
        </p:blipFill>
        <p:spPr>
          <a:xfrm>
            <a:off x="6756736"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pPr/>
              <a:t>32</a:t>
            </a:fld>
            <a:endParaRPr lang="en-US" dirty="0"/>
          </a:p>
        </p:txBody>
      </p:sp>
    </p:spTree>
    <p:extLst>
      <p:ext uri="{BB962C8B-B14F-4D97-AF65-F5344CB8AC3E}">
        <p14:creationId xmlns:p14="http://schemas.microsoft.com/office/powerpoint/2010/main" val="261885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Veracity</a:t>
            </a:r>
          </a:p>
        </p:txBody>
      </p:sp>
      <p:sp>
        <p:nvSpPr>
          <p:cNvPr id="3" name="Content Placeholder 2"/>
          <p:cNvSpPr>
            <a:spLocks noGrp="1"/>
          </p:cNvSpPr>
          <p:nvPr>
            <p:ph idx="1"/>
          </p:nvPr>
        </p:nvSpPr>
        <p:spPr/>
        <p:txBody>
          <a:bodyPr>
            <a:normAutofit/>
          </a:bodyPr>
          <a:lstStyle/>
          <a:p>
            <a:r>
              <a:rPr lang="en-IN" sz="2800" dirty="0"/>
              <a:t>Veracity indicates the inherent trustworthiness of data. </a:t>
            </a:r>
          </a:p>
          <a:p>
            <a:r>
              <a:rPr lang="en-IN" sz="2800" dirty="0"/>
              <a:t>The uncertainty about the consistency or completeness of data and other ambiguities can become major obstacles. </a:t>
            </a:r>
          </a:p>
          <a:p>
            <a:r>
              <a:rPr lang="en-IN" sz="2800" dirty="0"/>
              <a:t>As a result, basic principles as data quality, data cleansing, master data management, and data governance remain critical disciplines when working with Big Data.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Value </a:t>
            </a:r>
          </a:p>
        </p:txBody>
      </p:sp>
      <p:sp>
        <p:nvSpPr>
          <p:cNvPr id="3" name="Content Placeholder 2"/>
          <p:cNvSpPr>
            <a:spLocks noGrp="1"/>
          </p:cNvSpPr>
          <p:nvPr>
            <p:ph idx="1"/>
          </p:nvPr>
        </p:nvSpPr>
        <p:spPr/>
        <p:txBody>
          <a:bodyPr/>
          <a:lstStyle/>
          <a:p>
            <a:r>
              <a:rPr lang="en-IN" dirty="0"/>
              <a:t>Access to big data is no good, unless it turned into a good value.</a:t>
            </a:r>
          </a:p>
          <a:p>
            <a:r>
              <a:rPr lang="en-IN" dirty="0"/>
              <a:t>Return on investment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3V’s</a:t>
            </a:r>
          </a:p>
        </p:txBody>
      </p:sp>
      <p:pic>
        <p:nvPicPr>
          <p:cNvPr id="4" name="Picture 3"/>
          <p:cNvPicPr>
            <a:picLocks noChangeAspect="1"/>
          </p:cNvPicPr>
          <p:nvPr/>
        </p:nvPicPr>
        <p:blipFill>
          <a:blip r:embed="rId2" cstate="print"/>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35</a:t>
            </a:fld>
            <a:endParaRPr lang="en-US" dirty="0"/>
          </a:p>
        </p:txBody>
      </p:sp>
      <p:pic>
        <p:nvPicPr>
          <p:cNvPr id="6" name="Picture 5"/>
          <p:cNvPicPr>
            <a:picLocks noChangeAspect="1"/>
          </p:cNvPicPr>
          <p:nvPr/>
        </p:nvPicPr>
        <p:blipFill>
          <a:blip r:embed="rId4" cstate="print"/>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69089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Harnessing Big Data</a:t>
            </a:r>
          </a:p>
        </p:txBody>
      </p:sp>
      <p:pic>
        <p:nvPicPr>
          <p:cNvPr id="4" name="Picture 3"/>
          <p:cNvPicPr>
            <a:picLocks noChangeAspect="1"/>
          </p:cNvPicPr>
          <p:nvPr/>
        </p:nvPicPr>
        <p:blipFill>
          <a:blip r:embed="rId2" cstate="print"/>
          <a:stretch>
            <a:fillRect/>
          </a:stretch>
        </p:blipFill>
        <p:spPr>
          <a:xfrm>
            <a:off x="1371600" y="1389504"/>
            <a:ext cx="6096000" cy="3633624"/>
          </a:xfrm>
          <a:prstGeom prst="rect">
            <a:avLst/>
          </a:prstGeom>
          <a:ln>
            <a:solidFill>
              <a:schemeClr val="tx1"/>
            </a:solidFill>
          </a:ln>
        </p:spPr>
      </p:pic>
      <p:sp>
        <p:nvSpPr>
          <p:cNvPr id="5" name="Content Placeholder 2"/>
          <p:cNvSpPr>
            <a:spLocks noGrp="1"/>
          </p:cNvSpPr>
          <p:nvPr>
            <p:ph idx="1"/>
          </p:nvPr>
        </p:nvSpPr>
        <p:spPr>
          <a:xfrm>
            <a:off x="457200" y="5278020"/>
            <a:ext cx="8370002" cy="1261854"/>
          </a:xfrm>
        </p:spPr>
        <p:txBody>
          <a:bodyPr>
            <a:normAutofit/>
          </a:bodyPr>
          <a:lstStyle/>
          <a:p>
            <a:r>
              <a:rPr lang="en-US" sz="1800" b="1" dirty="0">
                <a:solidFill>
                  <a:srgbClr val="0000FF"/>
                </a:solidFill>
              </a:rPr>
              <a:t>OLTP: </a:t>
            </a:r>
            <a:r>
              <a:rPr lang="en-US" sz="1800" dirty="0"/>
              <a:t>Online Transaction Processing   (DBMSs)</a:t>
            </a:r>
          </a:p>
          <a:p>
            <a:r>
              <a:rPr lang="en-US" sz="1800" b="1" dirty="0">
                <a:solidFill>
                  <a:srgbClr val="0000FF"/>
                </a:solidFill>
              </a:rPr>
              <a:t>OLAP: </a:t>
            </a:r>
            <a:r>
              <a:rPr lang="en-US" sz="1800" dirty="0"/>
              <a:t>Online Analytical Processing   (Data Warehousing)</a:t>
            </a:r>
          </a:p>
          <a:p>
            <a:r>
              <a:rPr lang="en-US" sz="1800" b="1" dirty="0">
                <a:solidFill>
                  <a:srgbClr val="0000FF"/>
                </a:solidFill>
              </a:rPr>
              <a:t>RTAP: </a:t>
            </a:r>
            <a:r>
              <a:rPr lang="en-US" sz="1800" dirty="0"/>
              <a:t>Real-Time Analytics Processing  (Big Data Architecture &amp; technology)</a:t>
            </a:r>
          </a:p>
        </p:txBody>
      </p:sp>
      <p:sp>
        <p:nvSpPr>
          <p:cNvPr id="3" name="Slide Number Placeholder 2"/>
          <p:cNvSpPr>
            <a:spLocks noGrp="1"/>
          </p:cNvSpPr>
          <p:nvPr>
            <p:ph type="sldNum" sz="quarter" idx="12"/>
          </p:nvPr>
        </p:nvSpPr>
        <p:spPr/>
        <p:txBody>
          <a:bodyPr/>
          <a:lstStyle/>
          <a:p>
            <a:fld id="{EBFB1032-EA64-7144-B003-9BCC9D94B503}" type="slidenum">
              <a:rPr lang="en-US" smtClean="0"/>
              <a:pPr/>
              <a:t>36</a:t>
            </a:fld>
            <a:endParaRPr lang="en-US" dirty="0"/>
          </a:p>
        </p:txBody>
      </p:sp>
    </p:spTree>
    <p:extLst>
      <p:ext uri="{BB962C8B-B14F-4D97-AF65-F5344CB8AC3E}">
        <p14:creationId xmlns:p14="http://schemas.microsoft.com/office/powerpoint/2010/main" val="20019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Who’s Generating Big Data</a:t>
            </a:r>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cstate="print"/>
            <a:stretch>
              <a:fillRect/>
            </a:stretch>
          </p:blipFill>
          <p:spPr>
            <a:xfrm>
              <a:off x="4641644" y="1868931"/>
              <a:ext cx="994591" cy="671289"/>
            </a:xfrm>
            <a:prstGeom prst="rect">
              <a:avLst/>
            </a:prstGeom>
          </p:spPr>
        </p:pic>
        <p:pic>
          <p:nvPicPr>
            <p:cNvPr id="6" name="Picture 5"/>
            <p:cNvPicPr>
              <a:picLocks noChangeAspect="1"/>
            </p:cNvPicPr>
            <p:nvPr/>
          </p:nvPicPr>
          <p:blipFill>
            <a:blip r:embed="rId4" cstate="print"/>
            <a:stretch>
              <a:fillRect/>
            </a:stretch>
          </p:blipFill>
          <p:spPr>
            <a:xfrm>
              <a:off x="3841011" y="1868931"/>
              <a:ext cx="800633" cy="671289"/>
            </a:xfrm>
            <a:prstGeom prst="rect">
              <a:avLst/>
            </a:prstGeom>
          </p:spPr>
        </p:pic>
        <p:pic>
          <p:nvPicPr>
            <p:cNvPr id="10" name="Picture 9"/>
            <p:cNvPicPr>
              <a:picLocks noChangeAspect="1"/>
            </p:cNvPicPr>
            <p:nvPr/>
          </p:nvPicPr>
          <p:blipFill>
            <a:blip r:embed="rId5" cstate="print"/>
            <a:stretch>
              <a:fillRect/>
            </a:stretch>
          </p:blipFill>
          <p:spPr>
            <a:xfrm>
              <a:off x="4651715" y="2540220"/>
              <a:ext cx="984520" cy="747822"/>
            </a:xfrm>
            <a:prstGeom prst="rect">
              <a:avLst/>
            </a:prstGeom>
          </p:spPr>
        </p:pic>
        <p:pic>
          <p:nvPicPr>
            <p:cNvPr id="11" name="Picture 10"/>
            <p:cNvPicPr>
              <a:picLocks noChangeAspect="1"/>
            </p:cNvPicPr>
            <p:nvPr/>
          </p:nvPicPr>
          <p:blipFill>
            <a:blip r:embed="rId6" cstate="print"/>
            <a:stretch>
              <a:fillRect/>
            </a:stretch>
          </p:blipFill>
          <p:spPr>
            <a:xfrm>
              <a:off x="3047431" y="1677257"/>
              <a:ext cx="691475" cy="968065"/>
            </a:xfrm>
            <a:prstGeom prst="rect">
              <a:avLst/>
            </a:prstGeom>
          </p:spPr>
        </p:pic>
        <p:pic>
          <p:nvPicPr>
            <p:cNvPr id="12" name="Picture 11"/>
            <p:cNvPicPr>
              <a:picLocks noChangeAspect="1"/>
            </p:cNvPicPr>
            <p:nvPr/>
          </p:nvPicPr>
          <p:blipFill>
            <a:blip r:embed="rId7" cstate="print"/>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cstate="print"/>
            <a:stretch>
              <a:fillRect/>
            </a:stretch>
          </p:blipFill>
          <p:spPr>
            <a:xfrm>
              <a:off x="7575339" y="1765168"/>
              <a:ext cx="797063" cy="797063"/>
            </a:xfrm>
            <a:prstGeom prst="rect">
              <a:avLst/>
            </a:prstGeom>
          </p:spPr>
        </p:pic>
        <p:pic>
          <p:nvPicPr>
            <p:cNvPr id="17" name="Picture 16"/>
            <p:cNvPicPr>
              <a:picLocks noChangeAspect="1"/>
            </p:cNvPicPr>
            <p:nvPr/>
          </p:nvPicPr>
          <p:blipFill>
            <a:blip r:embed="rId9" cstate="print"/>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cstate="print"/>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cstate="print"/>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a:t>The progress and innovation is no longer hindered by the ability to collect data</a:t>
            </a:r>
          </a:p>
          <a:p>
            <a:pPr>
              <a:lnSpc>
                <a:spcPct val="120000"/>
              </a:lnSpc>
            </a:pPr>
            <a:r>
              <a:rPr lang="en-US" dirty="0"/>
              <a:t>But, by the ability to manage, analyze, summarize, visualize, and discover knowledge from the collected data in a timely manner and in a scalable fashion</a:t>
            </a:r>
          </a:p>
        </p:txBody>
      </p:sp>
      <p:sp>
        <p:nvSpPr>
          <p:cNvPr id="3" name="Slide Number Placeholder 2"/>
          <p:cNvSpPr>
            <a:spLocks noGrp="1"/>
          </p:cNvSpPr>
          <p:nvPr>
            <p:ph type="sldNum" sz="quarter" idx="12"/>
          </p:nvPr>
        </p:nvSpPr>
        <p:spPr/>
        <p:txBody>
          <a:bodyPr/>
          <a:lstStyle/>
          <a:p>
            <a:fld id="{EBFB1032-EA64-7144-B003-9BCC9D94B503}" type="slidenum">
              <a:rPr lang="en-US" smtClean="0"/>
              <a:pPr/>
              <a:t>37</a:t>
            </a:fld>
            <a:endParaRPr lang="en-US" dirty="0"/>
          </a:p>
        </p:txBody>
      </p:sp>
    </p:spTree>
    <p:extLst>
      <p:ext uri="{BB962C8B-B14F-4D97-AF65-F5344CB8AC3E}">
        <p14:creationId xmlns:p14="http://schemas.microsoft.com/office/powerpoint/2010/main" val="379349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Model Has Changed…</a:t>
            </a:r>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Changed</a:t>
            </a:r>
          </a:p>
        </p:txBody>
      </p:sp>
      <p:pic>
        <p:nvPicPr>
          <p:cNvPr id="4" name="Picture 3" descr="Screen shot 2013-01-13 at 5.46.4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cstate="print"/>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a:solidFill>
                  <a:srgbClr val="0000FF"/>
                </a:solidFill>
              </a:rPr>
              <a:t>Old Model: </a:t>
            </a:r>
            <a:r>
              <a:rPr lang="en-US" dirty="0"/>
              <a:t>Few companies are generating data, all others are consuming data </a:t>
            </a:r>
          </a:p>
        </p:txBody>
      </p:sp>
      <p:pic>
        <p:nvPicPr>
          <p:cNvPr id="10" name="Picture 9"/>
          <p:cNvPicPr>
            <a:picLocks noChangeAspect="1"/>
          </p:cNvPicPr>
          <p:nvPr/>
        </p:nvPicPr>
        <p:blipFill>
          <a:blip r:embed="rId4" cstate="print"/>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a:solidFill>
                    <a:srgbClr val="0000FF"/>
                  </a:solidFill>
                </a:rPr>
                <a:t>New Model: </a:t>
              </a:r>
              <a:r>
                <a:rPr lang="en-US" dirty="0"/>
                <a:t>all of us are generating data, and all of us are consuming data </a:t>
              </a:r>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cstate="print"/>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pPr/>
              <a:t>38</a:t>
            </a:fld>
            <a:endParaRPr lang="en-US" dirty="0"/>
          </a:p>
        </p:txBody>
      </p:sp>
    </p:spTree>
    <p:extLst>
      <p:ext uri="{BB962C8B-B14F-4D97-AF65-F5344CB8AC3E}">
        <p14:creationId xmlns:p14="http://schemas.microsoft.com/office/powerpoint/2010/main" val="195176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driving Big Data</a:t>
            </a:r>
          </a:p>
        </p:txBody>
      </p:sp>
      <p:pic>
        <p:nvPicPr>
          <p:cNvPr id="4" name="Picture 3"/>
          <p:cNvPicPr>
            <a:picLocks noChangeAspect="1"/>
          </p:cNvPicPr>
          <p:nvPr/>
        </p:nvPicPr>
        <p:blipFill>
          <a:blip r:embed="rId2" cstate="print"/>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pPr/>
              <a:t>39</a:t>
            </a:fld>
            <a:endParaRPr lang="en-US" dirty="0"/>
          </a:p>
        </p:txBody>
      </p:sp>
    </p:spTree>
    <p:extLst>
      <p:ext uri="{BB962C8B-B14F-4D97-AF65-F5344CB8AC3E}">
        <p14:creationId xmlns:p14="http://schemas.microsoft.com/office/powerpoint/2010/main" val="10478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43000" y="457200"/>
            <a:ext cx="7010400" cy="1066800"/>
          </a:xfrm>
        </p:spPr>
        <p:txBody>
          <a:bodyPr>
            <a:normAutofit fontScale="90000"/>
          </a:bodyPr>
          <a:lstStyle/>
          <a:p>
            <a:pPr eaLnBrk="1" hangingPunct="1"/>
            <a:r>
              <a:rPr lang="en-US" sz="2400" dirty="0"/>
              <a:t> </a:t>
            </a:r>
            <a:r>
              <a:rPr lang="en-US" sz="2700" b="1" dirty="0"/>
              <a:t>Data, Information, Knowledge, Understanding  and Wisdom</a:t>
            </a:r>
            <a:br>
              <a:rPr lang="en-US" sz="2700" b="1" dirty="0"/>
            </a:br>
            <a:r>
              <a:rPr lang="en-US" sz="2700" b="1" dirty="0"/>
              <a:t>by </a:t>
            </a:r>
            <a:r>
              <a:rPr lang="en-US" sz="2700" b="1" dirty="0">
                <a:hlinkClick r:id="rId2"/>
              </a:rPr>
              <a:t>Gene </a:t>
            </a:r>
            <a:r>
              <a:rPr lang="en-US" sz="2700" b="1" dirty="0" err="1">
                <a:hlinkClick r:id="rId2"/>
              </a:rPr>
              <a:t>Bellinger</a:t>
            </a:r>
            <a:r>
              <a:rPr lang="en-US" sz="2700" b="1" dirty="0"/>
              <a:t>, </a:t>
            </a:r>
            <a:r>
              <a:rPr lang="en-US" sz="2700" b="1" dirty="0" err="1">
                <a:hlinkClick r:id="rId3"/>
              </a:rPr>
              <a:t>Durval</a:t>
            </a:r>
            <a:r>
              <a:rPr lang="en-US" sz="2700" b="1" dirty="0">
                <a:hlinkClick r:id="rId3"/>
              </a:rPr>
              <a:t> Castro</a:t>
            </a:r>
            <a:r>
              <a:rPr lang="en-US" sz="2700" b="1" dirty="0"/>
              <a:t>, </a:t>
            </a:r>
            <a:r>
              <a:rPr lang="en-US" sz="2700" b="1" dirty="0">
                <a:hlinkClick r:id="rId4"/>
              </a:rPr>
              <a:t>Anthony Mills</a:t>
            </a:r>
            <a:br>
              <a:rPr lang="en-US" sz="2700" b="1" dirty="0"/>
            </a:br>
            <a:endParaRPr lang="en-US" sz="2400" b="1" dirty="0"/>
          </a:p>
        </p:txBody>
      </p:sp>
      <p:sp>
        <p:nvSpPr>
          <p:cNvPr id="13315" name="Rectangle 3"/>
          <p:cNvSpPr>
            <a:spLocks noGrp="1" noChangeArrowheads="1"/>
          </p:cNvSpPr>
          <p:nvPr>
            <p:ph type="body" idx="1"/>
          </p:nvPr>
        </p:nvSpPr>
        <p:spPr>
          <a:xfrm>
            <a:off x="228600" y="1676400"/>
            <a:ext cx="8382000" cy="4953000"/>
          </a:xfrm>
        </p:spPr>
        <p:txBody>
          <a:bodyPr/>
          <a:lstStyle/>
          <a:p>
            <a:pPr eaLnBrk="1" hangingPunct="1">
              <a:lnSpc>
                <a:spcPct val="90000"/>
              </a:lnSpc>
              <a:tabLst>
                <a:tab pos="6178550" algn="l"/>
              </a:tabLst>
            </a:pPr>
            <a:r>
              <a:rPr lang="en-US" sz="2400" dirty="0"/>
              <a:t>According to Russell </a:t>
            </a:r>
            <a:r>
              <a:rPr lang="en-US" sz="2400" dirty="0" err="1"/>
              <a:t>Ackoff</a:t>
            </a:r>
            <a:r>
              <a:rPr lang="en-US" sz="2400" dirty="0"/>
              <a:t>, content of human mind can be classified into five  categories: Data, Information, Knowledge, Understanding and wisdom</a:t>
            </a:r>
          </a:p>
          <a:p>
            <a:pPr eaLnBrk="1" hangingPunct="1">
              <a:lnSpc>
                <a:spcPct val="90000"/>
              </a:lnSpc>
              <a:tabLst>
                <a:tab pos="6178550" algn="l"/>
              </a:tabLst>
            </a:pPr>
            <a:endParaRPr lang="en-US" sz="2400" dirty="0"/>
          </a:p>
          <a:p>
            <a:pPr eaLnBrk="1" hangingPunct="1">
              <a:lnSpc>
                <a:spcPct val="90000"/>
              </a:lnSpc>
              <a:tabLst>
                <a:tab pos="6178550" algn="l"/>
              </a:tabLst>
            </a:pPr>
            <a:r>
              <a:rPr lang="en-US" sz="2400" dirty="0"/>
              <a:t>Data: Symbols</a:t>
            </a:r>
          </a:p>
          <a:p>
            <a:pPr lvl="1" eaLnBrk="1" hangingPunct="1">
              <a:lnSpc>
                <a:spcPct val="90000"/>
              </a:lnSpc>
              <a:tabLst>
                <a:tab pos="6178550" algn="l"/>
              </a:tabLst>
            </a:pPr>
            <a:r>
              <a:rPr lang="en-US" sz="2400" dirty="0"/>
              <a:t>Data represents a fact or statement of event without relation to other things.</a:t>
            </a:r>
          </a:p>
          <a:p>
            <a:pPr lvl="1" eaLnBrk="1" hangingPunct="1">
              <a:lnSpc>
                <a:spcPct val="90000"/>
              </a:lnSpc>
              <a:tabLst>
                <a:tab pos="6178550" algn="l"/>
              </a:tabLst>
            </a:pPr>
            <a:r>
              <a:rPr lang="en-US" sz="2400" dirty="0"/>
              <a:t>Data is raw. It simply exists and has no significance beyond its existence (in and of itself). It can exist in any form, usable or not. It does not have meaning of itself. In computer parlance, a </a:t>
            </a:r>
            <a:r>
              <a:rPr lang="en-US" sz="2400" b="1" dirty="0"/>
              <a:t>spreadsheet </a:t>
            </a:r>
            <a:r>
              <a:rPr lang="en-US" sz="2400" dirty="0"/>
              <a:t>generally starts out by holding data. </a:t>
            </a:r>
          </a:p>
          <a:p>
            <a:pPr lvl="1" eaLnBrk="1" hangingPunct="1">
              <a:lnSpc>
                <a:spcPct val="90000"/>
              </a:lnSpc>
              <a:tabLst>
                <a:tab pos="6178550" algn="l"/>
              </a:tabLst>
            </a:pPr>
            <a:r>
              <a:rPr lang="en-US" sz="2400" dirty="0"/>
              <a:t>Ex: It is raining.</a:t>
            </a:r>
          </a:p>
        </p:txBody>
      </p:sp>
    </p:spTree>
  </p:cSld>
  <p:clrMapOvr>
    <a:masterClrMapping/>
  </p:clrMapOvr>
  <p:transition>
    <p:blinds/>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Value of Big Data Analytics</a:t>
            </a:r>
          </a:p>
        </p:txBody>
      </p:sp>
      <p:sp>
        <p:nvSpPr>
          <p:cNvPr id="3" name="Content Placeholder 2"/>
          <p:cNvSpPr>
            <a:spLocks noGrp="1"/>
          </p:cNvSpPr>
          <p:nvPr>
            <p:ph idx="1"/>
          </p:nvPr>
        </p:nvSpPr>
        <p:spPr>
          <a:xfrm>
            <a:off x="312931" y="1870673"/>
            <a:ext cx="4398184" cy="4110022"/>
          </a:xfrm>
        </p:spPr>
        <p:txBody>
          <a:bodyPr>
            <a:noAutofit/>
          </a:bodyPr>
          <a:lstStyle/>
          <a:p>
            <a:r>
              <a:rPr lang="en-US" sz="2400" dirty="0"/>
              <a:t>Big data is more real-time in nature than traditional data warehousing (DW) applications</a:t>
            </a:r>
          </a:p>
          <a:p>
            <a:r>
              <a:rPr lang="en-US" sz="2400" dirty="0"/>
              <a:t>Traditional DW architectures (e.g. </a:t>
            </a:r>
            <a:r>
              <a:rPr lang="en-US" sz="2400" dirty="0" err="1"/>
              <a:t>Exadata</a:t>
            </a:r>
            <a:r>
              <a:rPr lang="en-US" sz="2400" dirty="0"/>
              <a:t>, Teradata) are not well-suited for big data apps</a:t>
            </a:r>
          </a:p>
          <a:p>
            <a:r>
              <a:rPr lang="en-US" sz="2400" dirty="0"/>
              <a:t>Shared nothing, massively parallel processing, scale out architectures are well-suited for big data apps</a:t>
            </a:r>
          </a:p>
        </p:txBody>
      </p:sp>
      <p:pic>
        <p:nvPicPr>
          <p:cNvPr id="5" name="Picture 4" descr="Screen shot 2013-01-13 at 9.45.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pPr/>
              <a:t>40</a:t>
            </a:fld>
            <a:endParaRPr lang="en-US" dirty="0"/>
          </a:p>
        </p:txBody>
      </p:sp>
    </p:spTree>
    <p:extLst>
      <p:ext uri="{BB962C8B-B14F-4D97-AF65-F5344CB8AC3E}">
        <p14:creationId xmlns:p14="http://schemas.microsoft.com/office/powerpoint/2010/main" val="1905579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Challenges in Handling Big Data</a:t>
            </a:r>
          </a:p>
        </p:txBody>
      </p:sp>
      <p:pic>
        <p:nvPicPr>
          <p:cNvPr id="4" name="Picture 3"/>
          <p:cNvPicPr>
            <a:picLocks noChangeAspect="1"/>
          </p:cNvPicPr>
          <p:nvPr/>
        </p:nvPicPr>
        <p:blipFill>
          <a:blip r:embed="rId2" cstate="print"/>
          <a:stretch>
            <a:fillRect/>
          </a:stretch>
        </p:blipFill>
        <p:spPr>
          <a:xfrm>
            <a:off x="609600" y="1412889"/>
            <a:ext cx="7848600" cy="3084948"/>
          </a:xfrm>
          <a:prstGeom prst="rect">
            <a:avLst/>
          </a:prstGeom>
        </p:spPr>
      </p:pic>
      <p:sp>
        <p:nvSpPr>
          <p:cNvPr id="5" name="Content Placeholder 3"/>
          <p:cNvSpPr>
            <a:spLocks noGrp="1"/>
          </p:cNvSpPr>
          <p:nvPr>
            <p:ph idx="1"/>
          </p:nvPr>
        </p:nvSpPr>
        <p:spPr>
          <a:xfrm>
            <a:off x="1219200" y="4880062"/>
            <a:ext cx="7345363" cy="1652988"/>
          </a:xfrm>
        </p:spPr>
        <p:txBody>
          <a:bodyPr>
            <a:normAutofit fontScale="70000" lnSpcReduction="20000"/>
          </a:bodyPr>
          <a:lstStyle/>
          <a:p>
            <a:r>
              <a:rPr lang="en-US" b="1" dirty="0">
                <a:solidFill>
                  <a:srgbClr val="800000"/>
                </a:solidFill>
              </a:rPr>
              <a:t>The Bottleneck is in technology</a:t>
            </a:r>
          </a:p>
          <a:p>
            <a:pPr lvl="1"/>
            <a:r>
              <a:rPr lang="en-US" dirty="0"/>
              <a:t>New architecture, algorithms, techniques are needed</a:t>
            </a:r>
          </a:p>
          <a:p>
            <a:r>
              <a:rPr lang="en-US" b="1" dirty="0">
                <a:solidFill>
                  <a:srgbClr val="800000"/>
                </a:solidFill>
              </a:rPr>
              <a:t>Also in technical skills</a:t>
            </a:r>
          </a:p>
          <a:p>
            <a:pPr lvl="1"/>
            <a:r>
              <a:rPr lang="en-US" dirty="0"/>
              <a:t>Experts in using the new technology and dealing with big data </a:t>
            </a:r>
          </a:p>
        </p:txBody>
      </p:sp>
      <p:sp>
        <p:nvSpPr>
          <p:cNvPr id="3" name="Slide Number Placeholder 2"/>
          <p:cNvSpPr>
            <a:spLocks noGrp="1"/>
          </p:cNvSpPr>
          <p:nvPr>
            <p:ph type="sldNum" sz="quarter" idx="12"/>
          </p:nvPr>
        </p:nvSpPr>
        <p:spPr/>
        <p:txBody>
          <a:bodyPr/>
          <a:lstStyle/>
          <a:p>
            <a:fld id="{EBFB1032-EA64-7144-B003-9BCC9D94B503}" type="slidenum">
              <a:rPr lang="en-US" smtClean="0"/>
              <a:pPr/>
              <a:t>41</a:t>
            </a:fld>
            <a:endParaRPr lang="en-US" dirty="0"/>
          </a:p>
        </p:txBody>
      </p:sp>
    </p:spTree>
    <p:extLst>
      <p:ext uri="{BB962C8B-B14F-4D97-AF65-F5344CB8AC3E}">
        <p14:creationId xmlns:p14="http://schemas.microsoft.com/office/powerpoint/2010/main" val="1932660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457" y="2174566"/>
            <a:ext cx="7345363" cy="3931920"/>
          </a:xfrm>
        </p:spPr>
        <p:txBody>
          <a:bodyPr/>
          <a:lstStyle/>
          <a:p>
            <a:pPr marL="0" indent="0" algn="ctr">
              <a:buNone/>
            </a:pPr>
            <a:endParaRPr lang="en-US" dirty="0"/>
          </a:p>
          <a:p>
            <a:pPr marL="0" indent="0" algn="ctr">
              <a:buNone/>
            </a:pPr>
            <a:r>
              <a:rPr lang="en-US" sz="3200" b="1" dirty="0"/>
              <a:t>What Technology Do We Have</a:t>
            </a:r>
          </a:p>
          <a:p>
            <a:pPr marL="0" indent="0" algn="ctr">
              <a:buNone/>
            </a:pPr>
            <a:r>
              <a:rPr lang="en-US" sz="3200" b="1" dirty="0"/>
              <a:t>For Big Data ??</a:t>
            </a:r>
          </a:p>
        </p:txBody>
      </p:sp>
      <p:sp>
        <p:nvSpPr>
          <p:cNvPr id="4" name="Title 3"/>
          <p:cNvSpPr>
            <a:spLocks noGrp="1"/>
          </p:cNvSpPr>
          <p:nvPr>
            <p:ph type="title"/>
          </p:nvPr>
        </p:nvSpPr>
        <p:spPr/>
        <p:txBody>
          <a:bodyPr/>
          <a:lstStyle/>
          <a:p>
            <a:endParaRPr lang="en-US"/>
          </a:p>
        </p:txBody>
      </p:sp>
      <p:sp>
        <p:nvSpPr>
          <p:cNvPr id="2" name="Slide Number Placeholder 1"/>
          <p:cNvSpPr>
            <a:spLocks noGrp="1"/>
          </p:cNvSpPr>
          <p:nvPr>
            <p:ph type="sldNum" sz="quarter" idx="12"/>
          </p:nvPr>
        </p:nvSpPr>
        <p:spPr/>
        <p:txBody>
          <a:bodyPr/>
          <a:lstStyle/>
          <a:p>
            <a:fld id="{EBFB1032-EA64-7144-B003-9BCC9D94B503}" type="slidenum">
              <a:rPr lang="en-US" smtClean="0"/>
              <a:pPr/>
              <a:t>42</a:t>
            </a:fld>
            <a:endParaRPr lang="en-US" dirty="0"/>
          </a:p>
        </p:txBody>
      </p:sp>
    </p:spTree>
    <p:extLst>
      <p:ext uri="{BB962C8B-B14F-4D97-AF65-F5344CB8AC3E}">
        <p14:creationId xmlns:p14="http://schemas.microsoft.com/office/powerpoint/2010/main" val="1895529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cstate="print"/>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43</a:t>
            </a:fld>
            <a:endParaRPr lang="en-US" dirty="0"/>
          </a:p>
        </p:txBody>
      </p:sp>
    </p:spTree>
    <p:extLst>
      <p:ext uri="{BB962C8B-B14F-4D97-AF65-F5344CB8AC3E}">
        <p14:creationId xmlns:p14="http://schemas.microsoft.com/office/powerpoint/2010/main" val="3900006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Technology</a:t>
            </a:r>
          </a:p>
        </p:txBody>
      </p:sp>
      <p:pic>
        <p:nvPicPr>
          <p:cNvPr id="5" name="Picture 4"/>
          <p:cNvPicPr>
            <a:picLocks noChangeAspect="1"/>
          </p:cNvPicPr>
          <p:nvPr/>
        </p:nvPicPr>
        <p:blipFill>
          <a:blip r:embed="rId2" cstate="print"/>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44</a:t>
            </a:fld>
            <a:endParaRPr lang="en-US" dirty="0"/>
          </a:p>
        </p:txBody>
      </p:sp>
    </p:spTree>
    <p:extLst>
      <p:ext uri="{BB962C8B-B14F-4D97-AF65-F5344CB8AC3E}">
        <p14:creationId xmlns:p14="http://schemas.microsoft.com/office/powerpoint/2010/main" val="1001380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a:t>Outline</a:t>
            </a:r>
          </a:p>
        </p:txBody>
      </p:sp>
      <p:sp>
        <p:nvSpPr>
          <p:cNvPr id="3" name="Content Placeholder 2"/>
          <p:cNvSpPr>
            <a:spLocks noGrp="1"/>
          </p:cNvSpPr>
          <p:nvPr>
            <p:ph idx="1"/>
          </p:nvPr>
        </p:nvSpPr>
        <p:spPr/>
        <p:txBody>
          <a:bodyPr>
            <a:normAutofit lnSpcReduction="10000"/>
          </a:bodyPr>
          <a:lstStyle/>
          <a:p>
            <a:r>
              <a:rPr lang="en-IN" sz="4400" dirty="0"/>
              <a:t>Background</a:t>
            </a:r>
          </a:p>
          <a:p>
            <a:pPr lvl="1"/>
            <a:r>
              <a:rPr lang="en-IN" sz="4000" dirty="0"/>
              <a:t>DBMS and Data Mining </a:t>
            </a:r>
          </a:p>
          <a:p>
            <a:r>
              <a:rPr lang="en-IN" sz="4400" dirty="0"/>
              <a:t>About big data</a:t>
            </a:r>
          </a:p>
          <a:p>
            <a:r>
              <a:rPr lang="en-IN" sz="4400" b="1" dirty="0"/>
              <a:t>About data Science </a:t>
            </a:r>
          </a:p>
          <a:p>
            <a:r>
              <a:rPr lang="en-IN" sz="4400" dirty="0"/>
              <a:t>Trends in big data</a:t>
            </a:r>
          </a:p>
          <a:p>
            <a:r>
              <a:rPr lang="en-IN" sz="4400" dirty="0"/>
              <a:t>List of key papers on big data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dirty="0"/>
              <a:t>Data Science Overview</a:t>
            </a:r>
            <a:endParaRPr lang="en-US" altLang="en-US" sz="3600" dirty="0"/>
          </a:p>
        </p:txBody>
      </p:sp>
      <p:sp>
        <p:nvSpPr>
          <p:cNvPr id="2" name="Subtitle 1"/>
          <p:cNvSpPr>
            <a:spLocks noGrp="1"/>
          </p:cNvSpPr>
          <p:nvPr>
            <p:ph type="subTitle" idx="1"/>
          </p:nvPr>
        </p:nvSpPr>
        <p:spPr/>
        <p:txBody>
          <a:bodyPr/>
          <a:lstStyle/>
          <a:p>
            <a:r>
              <a:rPr lang="en-US" dirty="0"/>
              <a:t> Why, Where, What, How, Who</a:t>
            </a:r>
          </a:p>
        </p:txBody>
      </p:sp>
    </p:spTree>
    <p:extLst>
      <p:ext uri="{BB962C8B-B14F-4D97-AF65-F5344CB8AC3E}">
        <p14:creationId xmlns:p14="http://schemas.microsoft.com/office/powerpoint/2010/main" val="4181414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01-27 at 4.58.3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006" y="4654602"/>
            <a:ext cx="2080034" cy="1793313"/>
          </a:xfrm>
          <a:prstGeom prst="rect">
            <a:avLst/>
          </a:prstGeom>
        </p:spPr>
      </p:pic>
      <p:sp>
        <p:nvSpPr>
          <p:cNvPr id="2" name="Title 1"/>
          <p:cNvSpPr>
            <a:spLocks noGrp="1"/>
          </p:cNvSpPr>
          <p:nvPr>
            <p:ph type="title"/>
          </p:nvPr>
        </p:nvSpPr>
        <p:spPr/>
        <p:txBody>
          <a:bodyPr>
            <a:normAutofit fontScale="90000"/>
          </a:bodyPr>
          <a:lstStyle/>
          <a:p>
            <a:r>
              <a:rPr lang="en-US" dirty="0"/>
              <a:t>Data Analysis Has Been Around for a While…</a:t>
            </a:r>
          </a:p>
        </p:txBody>
      </p:sp>
      <p:pic>
        <p:nvPicPr>
          <p:cNvPr id="4" name="Content Placeholder 3" descr="Screen Shot 2014-01-27 at 4.42.34 PM.png"/>
          <p:cNvPicPr>
            <a:picLocks noGrp="1" noChangeAspect="1"/>
          </p:cNvPicPr>
          <p:nvPr>
            <p:ph idx="1"/>
          </p:nvPr>
        </p:nvPicPr>
        <p:blipFill>
          <a:blip r:embed="rId4" cstate="print">
            <a:extLst>
              <a:ext uri="{28A0092B-C50C-407E-A947-70E740481C1C}">
                <a14:useLocalDpi xmlns:a14="http://schemas.microsoft.com/office/drawing/2010/main" val="0"/>
              </a:ext>
            </a:extLst>
          </a:blip>
          <a:srcRect t="5074" b="5074"/>
          <a:stretch>
            <a:fillRect/>
          </a:stretch>
        </p:blipFill>
        <p:spPr>
          <a:xfrm>
            <a:off x="905892" y="1786970"/>
            <a:ext cx="2400534" cy="1320201"/>
          </a:xfrm>
        </p:spPr>
      </p:pic>
      <p:sp>
        <p:nvSpPr>
          <p:cNvPr id="5" name="TextBox 4"/>
          <p:cNvSpPr txBox="1"/>
          <p:nvPr/>
        </p:nvSpPr>
        <p:spPr>
          <a:xfrm>
            <a:off x="457200" y="2144378"/>
            <a:ext cx="1178215" cy="369332"/>
          </a:xfrm>
          <a:prstGeom prst="rect">
            <a:avLst/>
          </a:prstGeom>
          <a:noFill/>
        </p:spPr>
        <p:txBody>
          <a:bodyPr wrap="none" rtlCol="0">
            <a:spAutoFit/>
          </a:bodyPr>
          <a:lstStyle/>
          <a:p>
            <a:r>
              <a:rPr lang="en-US" dirty="0"/>
              <a:t>R.A. Fisher</a:t>
            </a:r>
          </a:p>
        </p:txBody>
      </p:sp>
      <p:pic>
        <p:nvPicPr>
          <p:cNvPr id="6" name="Picture 5" descr="Screen Shot 2014-01-27 at 4.44.1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8037" y="1684086"/>
            <a:ext cx="1851896" cy="1719291"/>
          </a:xfrm>
          <a:prstGeom prst="rect">
            <a:avLst/>
          </a:prstGeom>
        </p:spPr>
      </p:pic>
      <p:pic>
        <p:nvPicPr>
          <p:cNvPr id="7" name="Picture 6" descr="Screen Shot 2014-01-27 at 4.44.59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417" y="3416051"/>
            <a:ext cx="2757009" cy="1967828"/>
          </a:xfrm>
          <a:prstGeom prst="rect">
            <a:avLst/>
          </a:prstGeom>
        </p:spPr>
      </p:pic>
      <p:pic>
        <p:nvPicPr>
          <p:cNvPr id="8" name="Picture 7" descr="Screen Shot 2014-01-27 at 4.45.51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9932" y="1672800"/>
            <a:ext cx="2730177" cy="1475506"/>
          </a:xfrm>
          <a:prstGeom prst="rect">
            <a:avLst/>
          </a:prstGeom>
        </p:spPr>
      </p:pic>
      <p:pic>
        <p:nvPicPr>
          <p:cNvPr id="9" name="Picture 8" descr="Screen Shot 2014-01-27 at 4.47.38 P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1017" y="3110281"/>
            <a:ext cx="2093436" cy="1570077"/>
          </a:xfrm>
          <a:prstGeom prst="rect">
            <a:avLst/>
          </a:prstGeom>
        </p:spPr>
      </p:pic>
      <p:pic>
        <p:nvPicPr>
          <p:cNvPr id="10" name="Picture 9" descr="Screen Shot 2014-01-27 at 4.48.13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7836" y="3403377"/>
            <a:ext cx="2221527" cy="1732694"/>
          </a:xfrm>
          <a:prstGeom prst="rect">
            <a:avLst/>
          </a:prstGeom>
        </p:spPr>
      </p:pic>
      <p:sp>
        <p:nvSpPr>
          <p:cNvPr id="11" name="TextBox 10"/>
          <p:cNvSpPr txBox="1"/>
          <p:nvPr/>
        </p:nvSpPr>
        <p:spPr>
          <a:xfrm>
            <a:off x="3180325" y="4152157"/>
            <a:ext cx="927545" cy="646331"/>
          </a:xfrm>
          <a:prstGeom prst="rect">
            <a:avLst/>
          </a:prstGeom>
          <a:noFill/>
        </p:spPr>
        <p:txBody>
          <a:bodyPr wrap="none" rtlCol="0">
            <a:spAutoFit/>
          </a:bodyPr>
          <a:lstStyle/>
          <a:p>
            <a:r>
              <a:rPr lang="en-US" dirty="0"/>
              <a:t>Howard</a:t>
            </a:r>
          </a:p>
          <a:p>
            <a:r>
              <a:rPr lang="en-US" dirty="0" err="1"/>
              <a:t>Dresner</a:t>
            </a:r>
            <a:endParaRPr lang="en-US" dirty="0"/>
          </a:p>
        </p:txBody>
      </p:sp>
      <p:sp>
        <p:nvSpPr>
          <p:cNvPr id="12" name="TextBox 11"/>
          <p:cNvSpPr txBox="1"/>
          <p:nvPr/>
        </p:nvSpPr>
        <p:spPr>
          <a:xfrm>
            <a:off x="7223124" y="2290288"/>
            <a:ext cx="1204476" cy="369332"/>
          </a:xfrm>
          <a:prstGeom prst="rect">
            <a:avLst/>
          </a:prstGeom>
          <a:noFill/>
        </p:spPr>
        <p:txBody>
          <a:bodyPr wrap="none" rtlCol="0">
            <a:spAutoFit/>
          </a:bodyPr>
          <a:lstStyle/>
          <a:p>
            <a:r>
              <a:rPr lang="en-US" dirty="0"/>
              <a:t>Peter </a:t>
            </a:r>
            <a:r>
              <a:rPr lang="en-US" dirty="0" err="1"/>
              <a:t>Luhn</a:t>
            </a:r>
            <a:endParaRPr lang="en-US" dirty="0"/>
          </a:p>
        </p:txBody>
      </p:sp>
      <p:pic>
        <p:nvPicPr>
          <p:cNvPr id="13" name="Picture 12" descr="Screen Shot 2014-01-27 at 4.51.11 PM.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795" y="5467537"/>
            <a:ext cx="1964644" cy="1214780"/>
          </a:xfrm>
          <a:prstGeom prst="rect">
            <a:avLst/>
          </a:prstGeom>
        </p:spPr>
      </p:pic>
      <p:pic>
        <p:nvPicPr>
          <p:cNvPr id="14" name="Picture 13" descr="Screen Shot 2014-01-27 at 4.52.09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49651" y="5151901"/>
            <a:ext cx="2141143" cy="1721929"/>
          </a:xfrm>
          <a:prstGeom prst="rect">
            <a:avLst/>
          </a:prstGeom>
        </p:spPr>
      </p:pic>
      <p:pic>
        <p:nvPicPr>
          <p:cNvPr id="15" name="Picture 14" descr="Screen Shot 2014-01-27 at 4.53.08 PM.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0794" y="5151901"/>
            <a:ext cx="2745023" cy="1166729"/>
          </a:xfrm>
          <a:prstGeom prst="rect">
            <a:avLst/>
          </a:prstGeom>
        </p:spPr>
      </p:pic>
      <p:sp>
        <p:nvSpPr>
          <p:cNvPr id="18" name="TextBox 17"/>
          <p:cNvSpPr txBox="1"/>
          <p:nvPr/>
        </p:nvSpPr>
        <p:spPr>
          <a:xfrm>
            <a:off x="2859213" y="2160708"/>
            <a:ext cx="1437648" cy="646331"/>
          </a:xfrm>
          <a:prstGeom prst="rect">
            <a:avLst/>
          </a:prstGeom>
          <a:noFill/>
        </p:spPr>
        <p:txBody>
          <a:bodyPr wrap="square" rtlCol="0">
            <a:spAutoFit/>
          </a:bodyPr>
          <a:lstStyle/>
          <a:p>
            <a:r>
              <a:rPr lang="en-US" dirty="0"/>
              <a:t>W.E. Deming</a:t>
            </a:r>
          </a:p>
        </p:txBody>
      </p:sp>
    </p:spTree>
    <p:extLst>
      <p:ext uri="{BB962C8B-B14F-4D97-AF65-F5344CB8AC3E}">
        <p14:creationId xmlns:p14="http://schemas.microsoft.com/office/powerpoint/2010/main" val="160958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Data Science: Why all the Excitement?</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0F1B168B-89B1-DC47-90F1-28CE2F9126F7}" type="slidenum">
              <a:rPr lang="en-US" smtClean="0">
                <a:solidFill>
                  <a:prstClr val="black">
                    <a:tint val="75000"/>
                  </a:prstClr>
                </a:solidFill>
              </a:rPr>
              <a:pPr>
                <a:defRPr/>
              </a:pPr>
              <a:t>48</a:t>
            </a:fld>
            <a:endParaRPr lang="en-US" dirty="0">
              <a:solidFill>
                <a:prstClr val="black">
                  <a:tint val="75000"/>
                </a:prstClr>
              </a:solidFill>
            </a:endParaRPr>
          </a:p>
        </p:txBody>
      </p:sp>
      <p:pic>
        <p:nvPicPr>
          <p:cNvPr id="9" name="Picture 8"/>
          <p:cNvPicPr>
            <a:picLocks noChangeAspect="1"/>
          </p:cNvPicPr>
          <p:nvPr/>
        </p:nvPicPr>
        <p:blipFill>
          <a:blip r:embed="rId3" cstate="print"/>
          <a:stretch>
            <a:fillRect/>
          </a:stretch>
        </p:blipFill>
        <p:spPr>
          <a:xfrm>
            <a:off x="367393" y="1277676"/>
            <a:ext cx="5842000" cy="5516824"/>
          </a:xfrm>
          <a:prstGeom prst="rect">
            <a:avLst/>
          </a:prstGeom>
        </p:spPr>
      </p:pic>
      <p:sp>
        <p:nvSpPr>
          <p:cNvPr id="10" name="TextBox 9"/>
          <p:cNvSpPr txBox="1"/>
          <p:nvPr/>
        </p:nvSpPr>
        <p:spPr>
          <a:xfrm>
            <a:off x="5943600" y="1524000"/>
            <a:ext cx="3146823" cy="4801314"/>
          </a:xfrm>
          <a:prstGeom prst="rect">
            <a:avLst/>
          </a:prstGeom>
          <a:noFill/>
        </p:spPr>
        <p:txBody>
          <a:bodyPr wrap="none" rtlCol="0">
            <a:spAutoFit/>
          </a:bodyPr>
          <a:lstStyle/>
          <a:p>
            <a:r>
              <a:rPr lang="en-US" dirty="0"/>
              <a:t>Exciting new effective </a:t>
            </a:r>
          </a:p>
          <a:p>
            <a:r>
              <a:rPr lang="en-US" dirty="0"/>
              <a:t>applications of data analytics</a:t>
            </a:r>
          </a:p>
          <a:p>
            <a:endParaRPr lang="en-US" dirty="0"/>
          </a:p>
          <a:p>
            <a:r>
              <a:rPr lang="en-US" dirty="0"/>
              <a:t>e.g.,</a:t>
            </a:r>
          </a:p>
          <a:p>
            <a:r>
              <a:rPr lang="en-US" dirty="0"/>
              <a:t>Google Flu Trends:</a:t>
            </a:r>
          </a:p>
          <a:p>
            <a:endParaRPr lang="en-US" dirty="0"/>
          </a:p>
          <a:p>
            <a:r>
              <a:rPr lang="en-US" dirty="0"/>
              <a:t>Detecting outbreaks</a:t>
            </a:r>
          </a:p>
          <a:p>
            <a:r>
              <a:rPr lang="en-US" dirty="0"/>
              <a:t>two weeks ahead</a:t>
            </a:r>
          </a:p>
          <a:p>
            <a:r>
              <a:rPr lang="en-US" dirty="0"/>
              <a:t>of CDC data</a:t>
            </a:r>
          </a:p>
          <a:p>
            <a:endParaRPr lang="en-US" dirty="0"/>
          </a:p>
          <a:p>
            <a:r>
              <a:rPr lang="en-US" dirty="0"/>
              <a:t>New models are estimating</a:t>
            </a:r>
            <a:br>
              <a:rPr lang="en-US" dirty="0"/>
            </a:br>
            <a:r>
              <a:rPr lang="en-US" dirty="0"/>
              <a:t>which cities are most at risk</a:t>
            </a:r>
            <a:br>
              <a:rPr lang="en-US" dirty="0"/>
            </a:br>
            <a:r>
              <a:rPr lang="en-US" dirty="0"/>
              <a:t>for spread of the Ebola virus.</a:t>
            </a:r>
          </a:p>
          <a:p>
            <a:endParaRPr lang="en-US" dirty="0"/>
          </a:p>
          <a:p>
            <a:r>
              <a:rPr lang="en-US" dirty="0"/>
              <a:t>Prediction model is built on </a:t>
            </a:r>
          </a:p>
          <a:p>
            <a:r>
              <a:rPr lang="en-US" dirty="0"/>
              <a:t>Various data sources,</a:t>
            </a:r>
          </a:p>
          <a:p>
            <a:r>
              <a:rPr lang="en-US" dirty="0"/>
              <a:t>types and analysis.</a:t>
            </a:r>
          </a:p>
        </p:txBody>
      </p:sp>
    </p:spTree>
    <p:extLst>
      <p:ext uri="{BB962C8B-B14F-4D97-AF65-F5344CB8AC3E}">
        <p14:creationId xmlns:p14="http://schemas.microsoft.com/office/powerpoint/2010/main" val="144264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the all the Excitement?</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0F1B168B-89B1-DC47-90F1-28CE2F9126F7}" type="slidenum">
              <a:rPr lang="en-US" smtClean="0">
                <a:solidFill>
                  <a:prstClr val="black">
                    <a:tint val="75000"/>
                  </a:prstClr>
                </a:solidFill>
              </a:rPr>
              <a:pPr>
                <a:defRPr/>
              </a:pPr>
              <a:t>49</a:t>
            </a:fld>
            <a:endParaRPr lang="en-US" dirty="0">
              <a:solidFill>
                <a:prstClr val="black">
                  <a:tint val="75000"/>
                </a:prstClr>
              </a:solidFill>
            </a:endParaRPr>
          </a:p>
        </p:txBody>
      </p:sp>
      <p:pic>
        <p:nvPicPr>
          <p:cNvPr id="6" name="Picture 5" descr="Screen Shot 2012-11-08 at 6.15.10 AM.png"/>
          <p:cNvPicPr>
            <a:picLocks noChangeAspect="1"/>
          </p:cNvPicPr>
          <p:nvPr/>
        </p:nvPicPr>
        <p:blipFill rotWithShape="1">
          <a:blip r:embed="rId2" cstate="print">
            <a:extLst>
              <a:ext uri="{28A0092B-C50C-407E-A947-70E740481C1C}">
                <a14:useLocalDpi xmlns:a14="http://schemas.microsoft.com/office/drawing/2010/main" val="0"/>
              </a:ext>
            </a:extLst>
          </a:blip>
          <a:srcRect r="8228"/>
          <a:stretch/>
        </p:blipFill>
        <p:spPr>
          <a:xfrm>
            <a:off x="756502" y="1247254"/>
            <a:ext cx="5129784" cy="5382145"/>
          </a:xfrm>
          <a:prstGeom prst="rect">
            <a:avLst/>
          </a:prstGeom>
        </p:spPr>
      </p:pic>
      <p:pic>
        <p:nvPicPr>
          <p:cNvPr id="2" name="Picture 1"/>
          <p:cNvPicPr>
            <a:picLocks noChangeAspect="1"/>
          </p:cNvPicPr>
          <p:nvPr/>
        </p:nvPicPr>
        <p:blipFill>
          <a:blip r:embed="rId3" cstate="print"/>
          <a:stretch>
            <a:fillRect/>
          </a:stretch>
        </p:blipFill>
        <p:spPr>
          <a:xfrm>
            <a:off x="6748058" y="2563463"/>
            <a:ext cx="1751959" cy="2644466"/>
          </a:xfrm>
          <a:prstGeom prst="rect">
            <a:avLst/>
          </a:prstGeom>
        </p:spPr>
      </p:pic>
      <p:sp>
        <p:nvSpPr>
          <p:cNvPr id="7" name="TextBox 6"/>
          <p:cNvSpPr txBox="1"/>
          <p:nvPr/>
        </p:nvSpPr>
        <p:spPr>
          <a:xfrm>
            <a:off x="6172200" y="1447800"/>
            <a:ext cx="2743059" cy="923330"/>
          </a:xfrm>
          <a:prstGeom prst="rect">
            <a:avLst/>
          </a:prstGeom>
          <a:noFill/>
        </p:spPr>
        <p:txBody>
          <a:bodyPr wrap="none" rtlCol="0">
            <a:spAutoFit/>
          </a:bodyPr>
          <a:lstStyle/>
          <a:p>
            <a:r>
              <a:rPr lang="en-US" dirty="0"/>
              <a:t>Predicting political </a:t>
            </a:r>
          </a:p>
          <a:p>
            <a:r>
              <a:rPr lang="en-US" dirty="0"/>
              <a:t>champagne and election </a:t>
            </a:r>
          </a:p>
          <a:p>
            <a:r>
              <a:rPr lang="en-US" dirty="0"/>
              <a:t>Outcome:</a:t>
            </a:r>
          </a:p>
        </p:txBody>
      </p:sp>
    </p:spTree>
    <p:extLst>
      <p:ext uri="{BB962C8B-B14F-4D97-AF65-F5344CB8AC3E}">
        <p14:creationId xmlns:p14="http://schemas.microsoft.com/office/powerpoint/2010/main" val="52767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295400" y="0"/>
            <a:ext cx="7010400" cy="1066800"/>
          </a:xfrm>
        </p:spPr>
        <p:txBody>
          <a:bodyPr/>
          <a:lstStyle/>
          <a:p>
            <a:pPr eaLnBrk="1" hangingPunct="1"/>
            <a:r>
              <a:rPr lang="en-US" sz="4000" dirty="0"/>
              <a:t> </a:t>
            </a:r>
            <a:r>
              <a:rPr lang="en-US" sz="4000" b="1" dirty="0"/>
              <a:t>Content of Human Mind</a:t>
            </a:r>
          </a:p>
        </p:txBody>
      </p:sp>
      <p:sp>
        <p:nvSpPr>
          <p:cNvPr id="14339" name="Rectangle 3"/>
          <p:cNvSpPr>
            <a:spLocks noGrp="1" noChangeArrowheads="1"/>
          </p:cNvSpPr>
          <p:nvPr>
            <p:ph type="body" idx="1"/>
          </p:nvPr>
        </p:nvSpPr>
        <p:spPr>
          <a:xfrm>
            <a:off x="228600" y="990600"/>
            <a:ext cx="8382000" cy="5638800"/>
          </a:xfrm>
        </p:spPr>
        <p:txBody>
          <a:bodyPr/>
          <a:lstStyle/>
          <a:p>
            <a:pPr eaLnBrk="1" hangingPunct="1">
              <a:tabLst>
                <a:tab pos="6178550" algn="l"/>
              </a:tabLst>
            </a:pPr>
            <a:r>
              <a:rPr lang="en-US" b="1" dirty="0"/>
              <a:t>Information:</a:t>
            </a:r>
            <a:r>
              <a:rPr lang="en-US" dirty="0"/>
              <a:t> Data that are processed to be useful; provides answer to “who”, “what”, “where”, and “when” questions.</a:t>
            </a:r>
          </a:p>
          <a:p>
            <a:pPr lvl="1" eaLnBrk="1" hangingPunct="1">
              <a:tabLst>
                <a:tab pos="6178550" algn="l"/>
              </a:tabLst>
            </a:pPr>
            <a:r>
              <a:rPr lang="en-US" sz="2400" dirty="0"/>
              <a:t> Information is data that has been given meaning by way of relational connection. This "meaning" can be useful, but does not have to be. </a:t>
            </a:r>
          </a:p>
          <a:p>
            <a:pPr lvl="1" eaLnBrk="1" hangingPunct="1">
              <a:tabLst>
                <a:tab pos="6178550" algn="l"/>
              </a:tabLst>
            </a:pPr>
            <a:r>
              <a:rPr lang="en-US" sz="2400" dirty="0"/>
              <a:t>In computer parlance, a </a:t>
            </a:r>
            <a:r>
              <a:rPr lang="en-US" sz="2400" b="1" dirty="0"/>
              <a:t>relational database </a:t>
            </a:r>
            <a:r>
              <a:rPr lang="en-US" sz="2400" dirty="0"/>
              <a:t>makes information from the data stored within it. </a:t>
            </a:r>
          </a:p>
          <a:p>
            <a:pPr lvl="1" eaLnBrk="1" hangingPunct="1">
              <a:tabLst>
                <a:tab pos="6178550" algn="l"/>
              </a:tabLst>
            </a:pPr>
            <a:r>
              <a:rPr lang="en-US" sz="2400" dirty="0"/>
              <a:t>Information embodies the understanding of a relationship of some sort, possibly cause and effect.</a:t>
            </a:r>
          </a:p>
          <a:p>
            <a:pPr lvl="1" eaLnBrk="1" hangingPunct="1">
              <a:tabLst>
                <a:tab pos="6178550" algn="l"/>
              </a:tabLst>
            </a:pPr>
            <a:r>
              <a:rPr lang="en-US" sz="2400" dirty="0"/>
              <a:t> Example  The temperature dropped 15 degrees and then it started raining.</a:t>
            </a:r>
          </a:p>
        </p:txBody>
      </p:sp>
    </p:spTree>
  </p:cSld>
  <p:clrMapOvr>
    <a:masterClrMapping/>
  </p:clrMapOvr>
  <p:transition>
    <p:blinds/>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Election 2012 (cont.)</a:t>
            </a:r>
          </a:p>
        </p:txBody>
      </p:sp>
      <p:sp>
        <p:nvSpPr>
          <p:cNvPr id="3" name="Content Placeholder 2"/>
          <p:cNvSpPr>
            <a:spLocks noGrp="1"/>
          </p:cNvSpPr>
          <p:nvPr>
            <p:ph idx="1"/>
          </p:nvPr>
        </p:nvSpPr>
        <p:spPr>
          <a:xfrm>
            <a:off x="457200" y="1315702"/>
            <a:ext cx="8229600" cy="5008898"/>
          </a:xfrm>
        </p:spPr>
        <p:txBody>
          <a:bodyPr>
            <a:normAutofit fontScale="70000" lnSpcReduction="20000"/>
          </a:bodyPr>
          <a:lstStyle/>
          <a:p>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endParaRPr lang="en-US" dirty="0">
              <a:solidFill>
                <a:srgbClr val="FF0000"/>
              </a:solidFill>
            </a:endParaRPr>
          </a:p>
          <a:p>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pPr marL="0" indent="0">
              <a:buNone/>
            </a:pPr>
            <a:r>
              <a:rPr lang="en-US" dirty="0"/>
              <a:t>			-- New York Times, Wed Nov 7, 2012</a:t>
            </a:r>
          </a:p>
          <a:p>
            <a:pPr marL="0" indent="0">
              <a:buNone/>
            </a:pPr>
            <a:endParaRPr lang="en-US" dirty="0"/>
          </a:p>
          <a:p>
            <a:r>
              <a:rPr lang="en-US" dirty="0"/>
              <a:t>The White House Names Dr. DJ </a:t>
            </a:r>
            <a:r>
              <a:rPr lang="en-US" dirty="0" err="1"/>
              <a:t>Patil</a:t>
            </a:r>
            <a:r>
              <a:rPr lang="en-US" dirty="0"/>
              <a:t> as the First U.S. Chief Data Scientist, Feb. 18</a:t>
            </a:r>
            <a:r>
              <a:rPr lang="en-US" baseline="30000" dirty="0"/>
              <a:t>th</a:t>
            </a:r>
            <a:r>
              <a:rPr lang="en-US" dirty="0"/>
              <a:t> 2015</a:t>
            </a:r>
          </a:p>
          <a:p>
            <a:endParaRPr lang="en-US"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0F1B168B-89B1-DC47-90F1-28CE2F9126F7}" type="slidenum">
              <a:rPr lang="en-US" smtClean="0">
                <a:solidFill>
                  <a:prstClr val="black">
                    <a:tint val="75000"/>
                  </a:prstClr>
                </a:solidFill>
              </a:rPr>
              <a:pPr>
                <a:defRPr/>
              </a:pPr>
              <a:t>50</a:t>
            </a:fld>
            <a:endParaRPr lang="en-US" dirty="0">
              <a:solidFill>
                <a:prstClr val="black">
                  <a:tint val="75000"/>
                </a:prstClr>
              </a:solidFill>
            </a:endParaRPr>
          </a:p>
        </p:txBody>
      </p:sp>
    </p:spTree>
    <p:extLst>
      <p:ext uri="{BB962C8B-B14F-4D97-AF65-F5344CB8AC3E}">
        <p14:creationId xmlns:p14="http://schemas.microsoft.com/office/powerpoint/2010/main" val="1305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219200"/>
            <a:ext cx="8188657" cy="5486400"/>
          </a:xfrm>
          <a:prstGeom prst="rect">
            <a:avLst/>
          </a:prstGeom>
        </p:spPr>
      </p:pic>
      <p:sp>
        <p:nvSpPr>
          <p:cNvPr id="13" name="Rectangle 2"/>
          <p:cNvSpPr>
            <a:spLocks noGrp="1" noChangeArrowheads="1"/>
          </p:cNvSpPr>
          <p:nvPr>
            <p:ph type="title"/>
          </p:nvPr>
        </p:nvSpPr>
        <p:spPr>
          <a:xfrm>
            <a:off x="1600200" y="274638"/>
            <a:ext cx="7086600" cy="792162"/>
          </a:xfrm>
        </p:spPr>
        <p:txBody>
          <a:bodyPr>
            <a:normAutofit fontScale="90000"/>
          </a:bodyPr>
          <a:lstStyle/>
          <a:p>
            <a:pPr eaLnBrk="1" hangingPunct="1"/>
            <a:r>
              <a:rPr lang="en-US" sz="4000" dirty="0"/>
              <a:t>A history of the (Business) Internet: 1997</a:t>
            </a:r>
          </a:p>
        </p:txBody>
      </p:sp>
    </p:spTree>
    <p:extLst>
      <p:ext uri="{BB962C8B-B14F-4D97-AF65-F5344CB8AC3E}">
        <p14:creationId xmlns:p14="http://schemas.microsoft.com/office/powerpoint/2010/main" val="3649073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z="2800" dirty="0"/>
              <a:t>PageRank: The web as a behavioral dataset</a:t>
            </a:r>
          </a:p>
        </p:txBody>
      </p:sp>
      <p:sp>
        <p:nvSpPr>
          <p:cNvPr id="7171" name="Rectangle 7"/>
          <p:cNvSpPr>
            <a:spLocks noGrp="1" noChangeArrowheads="1"/>
          </p:cNvSpPr>
          <p:nvPr>
            <p:ph type="body" idx="1"/>
          </p:nvPr>
        </p:nvSpPr>
        <p:spPr>
          <a:xfrm>
            <a:off x="533400" y="1600200"/>
            <a:ext cx="8077200" cy="4602163"/>
          </a:xfrm>
        </p:spPr>
        <p:txBody>
          <a:bodyPr/>
          <a:lstStyle/>
          <a:p>
            <a:pPr lvl="1" eaLnBrk="1" hangingPunct="1">
              <a:buFontTx/>
              <a:buNone/>
            </a:pPr>
            <a:endParaRPr lang="en-US" sz="1800" dirty="0"/>
          </a:p>
          <a:p>
            <a:pPr lvl="1" eaLnBrk="1" hangingPunct="1">
              <a:buFontTx/>
              <a:buNone/>
            </a:pPr>
            <a:endParaRPr lang="en-US" sz="1800" dirty="0"/>
          </a:p>
          <a:p>
            <a:pPr eaLnBrk="1" hangingPunct="1">
              <a:buFontTx/>
              <a:buNone/>
            </a:pPr>
            <a:endParaRPr lang="en-US" sz="2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600200"/>
            <a:ext cx="4876800" cy="3925824"/>
          </a:xfrm>
          <a:prstGeom prst="rect">
            <a:avLst/>
          </a:prstGeom>
        </p:spPr>
      </p:pic>
    </p:spTree>
    <p:extLst>
      <p:ext uri="{BB962C8B-B14F-4D97-AF65-F5344CB8AC3E}">
        <p14:creationId xmlns:p14="http://schemas.microsoft.com/office/powerpoint/2010/main" val="4118076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24000" y="198438"/>
            <a:ext cx="7162800" cy="792162"/>
          </a:xfrm>
        </p:spPr>
        <p:txBody>
          <a:bodyPr/>
          <a:lstStyle/>
          <a:p>
            <a:pPr eaLnBrk="1" hangingPunct="1"/>
            <a:r>
              <a:rPr lang="en-US" sz="4000" dirty="0"/>
              <a:t>Sponsored search</a:t>
            </a:r>
          </a:p>
        </p:txBody>
      </p:sp>
      <p:sp>
        <p:nvSpPr>
          <p:cNvPr id="8195" name="Rectangle 7"/>
          <p:cNvSpPr>
            <a:spLocks noGrp="1" noChangeArrowheads="1"/>
          </p:cNvSpPr>
          <p:nvPr>
            <p:ph type="body" idx="1"/>
          </p:nvPr>
        </p:nvSpPr>
        <p:spPr>
          <a:xfrm>
            <a:off x="702254" y="1302664"/>
            <a:ext cx="7543800" cy="4906963"/>
          </a:xfrm>
        </p:spPr>
        <p:txBody>
          <a:bodyPr/>
          <a:lstStyle/>
          <a:p>
            <a:pPr eaLnBrk="1" hangingPunct="1"/>
            <a:endParaRPr lang="en-US" dirty="0"/>
          </a:p>
          <a:p>
            <a:pPr eaLnBrk="1" hangingPunct="1"/>
            <a:endParaRPr lang="en-US" dirty="0"/>
          </a:p>
          <a:p>
            <a:pPr eaLnBrk="1" hangingPunct="1">
              <a:buFontTx/>
              <a:buNone/>
            </a:pPr>
            <a:endParaRPr lang="en-US" dirty="0"/>
          </a:p>
          <a:p>
            <a:pPr eaLnBrk="1" hangingPunct="1">
              <a:buFontTx/>
              <a:buNone/>
            </a:pPr>
            <a:endParaRPr lang="en-US" dirty="0"/>
          </a:p>
          <a:p>
            <a:pPr lvl="1" eaLnBrk="1" hangingPunct="1">
              <a:buFontTx/>
              <a:buNone/>
            </a:pPr>
            <a:endParaRPr lang="en-US" sz="1800" dirty="0"/>
          </a:p>
          <a:p>
            <a:pPr lvl="1" eaLnBrk="1" hangingPunct="1">
              <a:buFontTx/>
              <a:buNone/>
            </a:pPr>
            <a:endParaRPr lang="en-US" sz="1800" dirty="0"/>
          </a:p>
          <a:p>
            <a:pPr eaLnBrk="1" hangingPunct="1">
              <a:buFontTx/>
              <a:buNone/>
            </a:pPr>
            <a:endParaRPr lang="en-US" sz="2000" dirty="0"/>
          </a:p>
        </p:txBody>
      </p:sp>
      <p:pic>
        <p:nvPicPr>
          <p:cNvPr id="9216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1202923"/>
            <a:ext cx="7407854" cy="458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459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95400" y="0"/>
            <a:ext cx="7391400" cy="792162"/>
          </a:xfrm>
        </p:spPr>
        <p:txBody>
          <a:bodyPr/>
          <a:lstStyle/>
          <a:p>
            <a:pPr eaLnBrk="1" hangingPunct="1"/>
            <a:r>
              <a:rPr lang="en-US" sz="4000" dirty="0"/>
              <a:t>Sponsored search</a:t>
            </a:r>
          </a:p>
        </p:txBody>
      </p:sp>
      <p:sp>
        <p:nvSpPr>
          <p:cNvPr id="2" name="Content Placeholder 1"/>
          <p:cNvSpPr>
            <a:spLocks noGrp="1"/>
          </p:cNvSpPr>
          <p:nvPr>
            <p:ph idx="1"/>
          </p:nvPr>
        </p:nvSpPr>
        <p:spPr>
          <a:xfrm>
            <a:off x="457200" y="990600"/>
            <a:ext cx="8229600" cy="5135563"/>
          </a:xfrm>
        </p:spPr>
        <p:txBody>
          <a:bodyPr>
            <a:normAutofit fontScale="85000" lnSpcReduction="20000"/>
          </a:bodyPr>
          <a:lstStyle/>
          <a:p>
            <a:r>
              <a:rPr lang="en-US" sz="2800" dirty="0"/>
              <a:t>Google revenue around $50 </a:t>
            </a:r>
            <a:r>
              <a:rPr lang="en-US" sz="2800" dirty="0" err="1"/>
              <a:t>bn</a:t>
            </a:r>
            <a:r>
              <a:rPr lang="en-US" sz="2800" dirty="0"/>
              <a:t>/year from marketing, 97% of the companies revenue. </a:t>
            </a:r>
          </a:p>
          <a:p>
            <a:endParaRPr lang="en-US" sz="2800" dirty="0"/>
          </a:p>
          <a:p>
            <a:r>
              <a:rPr lang="en-US" sz="2800" dirty="0"/>
              <a:t>Sponsored search uses an auction – a pure competition for marketers trying to win access to consumers. </a:t>
            </a:r>
          </a:p>
          <a:p>
            <a:endParaRPr lang="en-US" sz="2800" dirty="0"/>
          </a:p>
          <a:p>
            <a:r>
              <a:rPr lang="en-US" sz="2800" dirty="0"/>
              <a:t>In other words, a competition for </a:t>
            </a:r>
            <a:r>
              <a:rPr lang="en-US" sz="2800" b="1" dirty="0">
                <a:solidFill>
                  <a:schemeClr val="accent2"/>
                </a:solidFill>
              </a:rPr>
              <a:t>models</a:t>
            </a:r>
            <a:r>
              <a:rPr lang="en-US" sz="2800" dirty="0"/>
              <a:t> of consumers – their likelihood of responding to the ad – and of determining the right bid for the item.</a:t>
            </a:r>
          </a:p>
          <a:p>
            <a:endParaRPr lang="en-US" sz="2800" dirty="0"/>
          </a:p>
          <a:p>
            <a:r>
              <a:rPr lang="en-US" sz="2800" dirty="0"/>
              <a:t>There are around 30 billion search requests a month. Perhaps a </a:t>
            </a:r>
            <a:r>
              <a:rPr lang="en-US" sz="2800" b="1" dirty="0">
                <a:solidFill>
                  <a:schemeClr val="accent2"/>
                </a:solidFill>
              </a:rPr>
              <a:t>trillion events </a:t>
            </a:r>
            <a:r>
              <a:rPr lang="en-US" sz="2800" dirty="0"/>
              <a:t>of history between search providers. </a:t>
            </a:r>
          </a:p>
          <a:p>
            <a:endParaRPr lang="en-US" sz="2800" dirty="0"/>
          </a:p>
          <a:p>
            <a:r>
              <a:rPr lang="en-US" sz="2800" dirty="0"/>
              <a:t>Google </a:t>
            </a:r>
            <a:r>
              <a:rPr lang="en-US" sz="2800" dirty="0" err="1"/>
              <a:t>Adwords</a:t>
            </a:r>
            <a:r>
              <a:rPr lang="en-US" sz="2800" dirty="0"/>
              <a:t> and </a:t>
            </a:r>
            <a:r>
              <a:rPr lang="en-US" sz="2800" dirty="0" err="1"/>
              <a:t>Adsense</a:t>
            </a:r>
            <a:endParaRPr lang="en-US" sz="2800" dirty="0"/>
          </a:p>
          <a:p>
            <a:endParaRPr lang="en-US" sz="2400" dirty="0"/>
          </a:p>
        </p:txBody>
      </p:sp>
    </p:spTree>
    <p:extLst>
      <p:ext uri="{BB962C8B-B14F-4D97-AF65-F5344CB8AC3E}">
        <p14:creationId xmlns:p14="http://schemas.microsoft.com/office/powerpoint/2010/main" val="241164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98438"/>
            <a:ext cx="8229600" cy="792162"/>
          </a:xfrm>
        </p:spPr>
        <p:txBody>
          <a:bodyPr/>
          <a:lstStyle/>
          <a:p>
            <a:pPr eaLnBrk="1" hangingPunct="1"/>
            <a:r>
              <a:rPr lang="en-US" sz="4000" dirty="0"/>
              <a:t>Sponsored search</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8" t="28659" r="-1538" b="-10576"/>
          <a:stretch/>
        </p:blipFill>
        <p:spPr bwMode="auto">
          <a:xfrm>
            <a:off x="-30480" y="15240"/>
            <a:ext cx="9286875" cy="1629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291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Data Science Applications</a:t>
            </a:r>
          </a:p>
        </p:txBody>
      </p:sp>
      <p:sp>
        <p:nvSpPr>
          <p:cNvPr id="3" name="Content Placeholder 2"/>
          <p:cNvSpPr>
            <a:spLocks noGrp="1"/>
          </p:cNvSpPr>
          <p:nvPr>
            <p:ph idx="1"/>
          </p:nvPr>
        </p:nvSpPr>
        <p:spPr/>
        <p:txBody>
          <a:bodyPr>
            <a:normAutofit fontScale="70000" lnSpcReduction="20000"/>
          </a:bodyPr>
          <a:lstStyle/>
          <a:p>
            <a:r>
              <a:rPr lang="en-US" dirty="0"/>
              <a:t>Transaction Databases </a:t>
            </a:r>
            <a:r>
              <a:rPr lang="en-US" dirty="0">
                <a:sym typeface="Wingdings" panose="05000000000000000000" pitchFamily="2" charset="2"/>
              </a:rPr>
              <a:t> Recommender systems (</a:t>
            </a:r>
            <a:r>
              <a:rPr lang="en-US" dirty="0" err="1">
                <a:sym typeface="Wingdings" panose="05000000000000000000" pitchFamily="2" charset="2"/>
              </a:rPr>
              <a:t>NetFlix</a:t>
            </a:r>
            <a:r>
              <a:rPr lang="en-US" dirty="0">
                <a:sym typeface="Wingdings" panose="05000000000000000000" pitchFamily="2" charset="2"/>
              </a:rPr>
              <a:t>), Fraud Detection (Security and Privacy)</a:t>
            </a:r>
            <a:endParaRPr lang="en-US" dirty="0"/>
          </a:p>
          <a:p>
            <a:endParaRPr lang="en-US" dirty="0"/>
          </a:p>
          <a:p>
            <a:r>
              <a:rPr lang="en-US" dirty="0"/>
              <a:t>Wireless Sensor Data </a:t>
            </a:r>
            <a:r>
              <a:rPr lang="en-US" dirty="0">
                <a:sym typeface="Wingdings" panose="05000000000000000000" pitchFamily="2" charset="2"/>
              </a:rPr>
              <a:t> Smart Home, Real-time Monitoring, Internet of Things</a:t>
            </a:r>
            <a:endParaRPr lang="en-US" dirty="0"/>
          </a:p>
          <a:p>
            <a:endParaRPr lang="en-US" dirty="0"/>
          </a:p>
          <a:p>
            <a:r>
              <a:rPr lang="en-US" dirty="0"/>
              <a:t>Text Data, Social Media Data </a:t>
            </a:r>
            <a:r>
              <a:rPr lang="en-US" dirty="0">
                <a:sym typeface="Wingdings" panose="05000000000000000000" pitchFamily="2" charset="2"/>
              </a:rPr>
              <a:t> Product Review and Consumer Satisfaction (Facebook, Twitter, LinkedIn), E-discovery</a:t>
            </a:r>
            <a:endParaRPr lang="en-US" dirty="0"/>
          </a:p>
          <a:p>
            <a:pPr marL="0" indent="0">
              <a:buNone/>
            </a:pPr>
            <a:endParaRPr lang="en-US" dirty="0"/>
          </a:p>
          <a:p>
            <a:r>
              <a:rPr lang="en-US" dirty="0"/>
              <a:t>Software Log Data </a:t>
            </a:r>
            <a:r>
              <a:rPr lang="en-US" dirty="0">
                <a:sym typeface="Wingdings" panose="05000000000000000000" pitchFamily="2" charset="2"/>
              </a:rPr>
              <a:t> Automatic Trouble Shooting (</a:t>
            </a:r>
            <a:r>
              <a:rPr lang="en-US" dirty="0" err="1">
                <a:sym typeface="Wingdings" panose="05000000000000000000" pitchFamily="2" charset="2"/>
              </a:rPr>
              <a:t>Splunk</a:t>
            </a:r>
            <a:r>
              <a:rPr lang="en-US" dirty="0">
                <a:sym typeface="Wingdings" panose="05000000000000000000" pitchFamily="2" charset="2"/>
              </a:rPr>
              <a:t>)</a:t>
            </a:r>
            <a:endParaRPr lang="en-US" dirty="0"/>
          </a:p>
          <a:p>
            <a:endParaRPr lang="en-US" dirty="0"/>
          </a:p>
          <a:p>
            <a:r>
              <a:rPr lang="en-US" dirty="0"/>
              <a:t>Genotype and Phenotype Data </a:t>
            </a:r>
            <a:r>
              <a:rPr lang="en-US" dirty="0">
                <a:sym typeface="Wingdings" panose="05000000000000000000" pitchFamily="2" charset="2"/>
              </a:rPr>
              <a:t> Epic, 23andme, Patient-Centered Care, Personalized Medicine</a:t>
            </a:r>
            <a:endParaRPr lang="en-US" dirty="0">
              <a:solidFill>
                <a:srgbClr val="FF3300"/>
              </a:solidFill>
            </a:endParaRPr>
          </a:p>
          <a:p>
            <a:pPr marL="0" indent="0">
              <a:buNone/>
            </a:pPr>
            <a:r>
              <a:rPr lang="en-US" dirty="0">
                <a:solidFill>
                  <a:srgbClr val="FF3300"/>
                </a:solidFill>
              </a:rPr>
              <a:t>             </a:t>
            </a:r>
            <a:endParaRPr lang="en-US" dirty="0"/>
          </a:p>
        </p:txBody>
      </p:sp>
    </p:spTree>
    <p:extLst>
      <p:ext uri="{BB962C8B-B14F-4D97-AF65-F5344CB8AC3E}">
        <p14:creationId xmlns:p14="http://schemas.microsoft.com/office/powerpoint/2010/main" val="373373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240" y="200360"/>
            <a:ext cx="7503446" cy="694990"/>
          </a:xfrm>
        </p:spPr>
        <p:txBody>
          <a:bodyPr>
            <a:normAutofit fontScale="90000"/>
          </a:bodyPr>
          <a:lstStyle/>
          <a:p>
            <a:r>
              <a:rPr lang="en-US" dirty="0"/>
              <a:t>“Big Data” Sources</a:t>
            </a:r>
          </a:p>
        </p:txBody>
      </p:sp>
      <p:sp>
        <p:nvSpPr>
          <p:cNvPr id="4" name="Rectangle 3"/>
          <p:cNvSpPr/>
          <p:nvPr/>
        </p:nvSpPr>
        <p:spPr>
          <a:xfrm>
            <a:off x="875214" y="969630"/>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821563" y="969628"/>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875214" y="3902014"/>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821563" y="3902013"/>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cstate="print"/>
          <a:stretch>
            <a:fillRect/>
          </a:stretch>
        </p:blipFill>
        <p:spPr>
          <a:xfrm>
            <a:off x="964817" y="1472010"/>
            <a:ext cx="1235046" cy="1691135"/>
          </a:xfrm>
          <a:prstGeom prst="rect">
            <a:avLst/>
          </a:prstGeom>
        </p:spPr>
      </p:pic>
      <p:sp>
        <p:nvSpPr>
          <p:cNvPr id="9" name="Rectangle 8"/>
          <p:cNvSpPr/>
          <p:nvPr/>
        </p:nvSpPr>
        <p:spPr>
          <a:xfrm>
            <a:off x="2199863" y="1438809"/>
            <a:ext cx="4570809" cy="2246769"/>
          </a:xfrm>
          <a:prstGeom prst="rect">
            <a:avLst/>
          </a:prstGeom>
        </p:spPr>
        <p:txBody>
          <a:bodyPr>
            <a:spAutoFit/>
          </a:bodyPr>
          <a:lstStyle/>
          <a:p>
            <a:r>
              <a:rPr lang="en-US" sz="1400" dirty="0">
                <a:solidFill>
                  <a:schemeClr val="bg1"/>
                </a:solidFill>
              </a:rPr>
              <a:t>Every:</a:t>
            </a:r>
          </a:p>
          <a:p>
            <a:r>
              <a:rPr lang="en-US" sz="1400" dirty="0">
                <a:solidFill>
                  <a:schemeClr val="bg1"/>
                </a:solidFill>
              </a:rPr>
              <a:t>Click</a:t>
            </a:r>
          </a:p>
          <a:p>
            <a:r>
              <a:rPr lang="en-US" sz="1400" dirty="0">
                <a:solidFill>
                  <a:schemeClr val="bg1"/>
                </a:solidFill>
              </a:rPr>
              <a:t>Ad impression</a:t>
            </a:r>
          </a:p>
          <a:p>
            <a:r>
              <a:rPr lang="en-US" sz="1400" dirty="0">
                <a:solidFill>
                  <a:schemeClr val="bg1"/>
                </a:solidFill>
              </a:rPr>
              <a:t>Billing event</a:t>
            </a:r>
          </a:p>
          <a:p>
            <a:r>
              <a:rPr lang="en-US" sz="1400" dirty="0">
                <a:solidFill>
                  <a:schemeClr val="bg1"/>
                </a:solidFill>
              </a:rPr>
              <a:t>Fast Forward, pause,…</a:t>
            </a:r>
          </a:p>
          <a:p>
            <a:r>
              <a:rPr lang="en-US" sz="1400" dirty="0">
                <a:solidFill>
                  <a:schemeClr val="bg1"/>
                </a:solidFill>
              </a:rPr>
              <a:t>Server request</a:t>
            </a:r>
          </a:p>
          <a:p>
            <a:r>
              <a:rPr lang="en-US" sz="1400" dirty="0">
                <a:solidFill>
                  <a:schemeClr val="bg1"/>
                </a:solidFill>
              </a:rPr>
              <a:t>Transaction</a:t>
            </a:r>
          </a:p>
          <a:p>
            <a:r>
              <a:rPr lang="en-US" sz="1400" dirty="0">
                <a:solidFill>
                  <a:schemeClr val="bg1"/>
                </a:solidFill>
              </a:rPr>
              <a:t>Network message</a:t>
            </a:r>
          </a:p>
          <a:p>
            <a:r>
              <a:rPr lang="en-US" sz="1400" dirty="0">
                <a:solidFill>
                  <a:schemeClr val="bg1"/>
                </a:solidFill>
              </a:rPr>
              <a:t>Fault</a:t>
            </a:r>
          </a:p>
          <a:p>
            <a:r>
              <a:rPr lang="en-US" sz="1400" dirty="0">
                <a:solidFill>
                  <a:schemeClr val="bg1"/>
                </a:solidFill>
              </a:rPr>
              <a:t>…</a:t>
            </a:r>
          </a:p>
        </p:txBody>
      </p:sp>
      <p:sp>
        <p:nvSpPr>
          <p:cNvPr id="10" name="Title 1"/>
          <p:cNvSpPr txBox="1">
            <a:spLocks/>
          </p:cNvSpPr>
          <p:nvPr/>
        </p:nvSpPr>
        <p:spPr>
          <a:xfrm>
            <a:off x="4821563" y="995904"/>
            <a:ext cx="3240658" cy="61541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User Generated (Web &amp; Mobile)</a:t>
            </a:r>
          </a:p>
        </p:txBody>
      </p:sp>
      <p:pic>
        <p:nvPicPr>
          <p:cNvPr id="11" name="Picture 10" descr="lik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6963" y="1820305"/>
            <a:ext cx="533400" cy="324114"/>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6899" y="1680451"/>
            <a:ext cx="508000" cy="505473"/>
          </a:xfrm>
          <a:prstGeom prst="rect">
            <a:avLst/>
          </a:prstGeom>
        </p:spPr>
      </p:pic>
      <p:pic>
        <p:nvPicPr>
          <p:cNvPr id="13" name="Picture 12" descr="tweet.png"/>
          <p:cNvPicPr>
            <a:picLocks noChangeAspect="1"/>
          </p:cNvPicPr>
          <p:nvPr/>
        </p:nvPicPr>
        <p:blipFill>
          <a:blip r:embed="rId6" cstate="print"/>
          <a:stretch>
            <a:fillRect/>
          </a:stretch>
        </p:blipFill>
        <p:spPr>
          <a:xfrm>
            <a:off x="6402372" y="1820305"/>
            <a:ext cx="368300" cy="292100"/>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65000" y="1684569"/>
            <a:ext cx="508000" cy="508000"/>
          </a:xfrm>
          <a:prstGeom prst="rect">
            <a:avLst/>
          </a:prstGeom>
        </p:spPr>
      </p:pic>
      <p:sp>
        <p:nvSpPr>
          <p:cNvPr id="15" name="TextBox 14"/>
          <p:cNvSpPr txBox="1"/>
          <p:nvPr/>
        </p:nvSpPr>
        <p:spPr>
          <a:xfrm>
            <a:off x="7538808" y="1938569"/>
            <a:ext cx="421838" cy="830997"/>
          </a:xfrm>
          <a:prstGeom prst="rect">
            <a:avLst/>
          </a:prstGeom>
          <a:noFill/>
        </p:spPr>
        <p:txBody>
          <a:bodyPr wrap="square" rtlCol="0">
            <a:spAutoFit/>
          </a:bodyPr>
          <a:lstStyle/>
          <a:p>
            <a:r>
              <a:rPr lang="en-US" dirty="0">
                <a:solidFill>
                  <a:schemeClr val="bg1"/>
                </a:solidFill>
              </a:rPr>
              <a:t>…..</a:t>
            </a:r>
          </a:p>
        </p:txBody>
      </p:sp>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5525679" y="2375916"/>
            <a:ext cx="503932" cy="1255538"/>
          </a:xfrm>
          <a:prstGeom prst="rect">
            <a:avLst/>
          </a:prstGeom>
        </p:spPr>
      </p:pic>
      <p:pic>
        <p:nvPicPr>
          <p:cNvPr id="17" name="Picture 16" descr="5203824-busy-teenage-girl-text-messaging.jpg"/>
          <p:cNvPicPr>
            <a:picLocks noChangeAspect="1"/>
          </p:cNvPicPr>
          <p:nvPr/>
        </p:nvPicPr>
        <p:blipFill>
          <a:blip r:embed="rId9" cstate="print"/>
          <a:stretch>
            <a:fillRect/>
          </a:stretch>
        </p:blipFill>
        <p:spPr>
          <a:xfrm>
            <a:off x="6364271" y="2317580"/>
            <a:ext cx="812800" cy="1219200"/>
          </a:xfrm>
          <a:prstGeom prst="rect">
            <a:avLst/>
          </a:prstGeom>
        </p:spPr>
      </p:pic>
      <p:sp>
        <p:nvSpPr>
          <p:cNvPr id="18" name="Title 1"/>
          <p:cNvSpPr txBox="1">
            <a:spLocks/>
          </p:cNvSpPr>
          <p:nvPr/>
        </p:nvSpPr>
        <p:spPr>
          <a:xfrm>
            <a:off x="875213" y="4018231"/>
            <a:ext cx="3240659" cy="47756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Internet of Things / </a:t>
            </a:r>
            <a:r>
              <a:rPr lang="en-US" sz="2000" b="1" dirty="0" err="1">
                <a:solidFill>
                  <a:srgbClr val="FFFF00"/>
                </a:solidFill>
              </a:rPr>
              <a:t>M2M</a:t>
            </a:r>
            <a:endParaRPr lang="en-US" sz="2000" b="1" dirty="0">
              <a:solidFill>
                <a:srgbClr val="FFFF00"/>
              </a:solidFill>
            </a:endParaRPr>
          </a:p>
        </p:txBody>
      </p:sp>
      <p:pic>
        <p:nvPicPr>
          <p:cNvPr id="1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7812" y="4520485"/>
            <a:ext cx="1991807" cy="184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txBox="1">
            <a:spLocks/>
          </p:cNvSpPr>
          <p:nvPr/>
        </p:nvSpPr>
        <p:spPr>
          <a:xfrm>
            <a:off x="4834526" y="4018231"/>
            <a:ext cx="3227695" cy="47756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Health/Scientific Computing</a:t>
            </a:r>
          </a:p>
        </p:txBody>
      </p:sp>
      <p:pic>
        <p:nvPicPr>
          <p:cNvPr id="21" name="Picture 20" descr="costofsequencing.gif"/>
          <p:cNvPicPr>
            <a:picLocks noChangeAspect="1"/>
          </p:cNvPicPr>
          <p:nvPr/>
        </p:nvPicPr>
        <p:blipFill>
          <a:blip r:embed="rId11" cstate="print"/>
          <a:stretch>
            <a:fillRect/>
          </a:stretch>
        </p:blipFill>
        <p:spPr>
          <a:xfrm>
            <a:off x="5410200" y="4525427"/>
            <a:ext cx="2154605" cy="1875373"/>
          </a:xfrm>
          <a:prstGeom prst="rect">
            <a:avLst/>
          </a:prstGeom>
        </p:spPr>
      </p:pic>
      <p:sp>
        <p:nvSpPr>
          <p:cNvPr id="22" name="Title 1"/>
          <p:cNvSpPr txBox="1">
            <a:spLocks/>
          </p:cNvSpPr>
          <p:nvPr/>
        </p:nvSpPr>
        <p:spPr>
          <a:xfrm>
            <a:off x="875214" y="914400"/>
            <a:ext cx="3240658" cy="61541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It’s All Happening On-line</a:t>
            </a:r>
          </a:p>
        </p:txBody>
      </p:sp>
    </p:spTree>
    <p:extLst>
      <p:ext uri="{BB962C8B-B14F-4D97-AF65-F5344CB8AC3E}">
        <p14:creationId xmlns:p14="http://schemas.microsoft.com/office/powerpoint/2010/main" val="199392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P spid="15" grpId="0"/>
      <p:bldP spid="18" grpId="0"/>
      <p:bldP spid="20"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“Data is the New Oil” </a:t>
            </a:r>
            <a:br>
              <a:rPr lang="en-US" dirty="0"/>
            </a:br>
            <a:r>
              <a:rPr lang="en-US" dirty="0"/>
              <a:t>– World Economic Forum 2011</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5800" y="1511585"/>
            <a:ext cx="7772400" cy="4977829"/>
          </a:xfrm>
        </p:spPr>
      </p:pic>
    </p:spTree>
    <p:extLst>
      <p:ext uri="{BB962C8B-B14F-4D97-AF65-F5344CB8AC3E}">
        <p14:creationId xmlns:p14="http://schemas.microsoft.com/office/powerpoint/2010/main" val="196502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218" y="274638"/>
            <a:ext cx="7888732" cy="563562"/>
          </a:xfrm>
        </p:spPr>
        <p:txBody>
          <a:bodyPr>
            <a:noAutofit/>
          </a:bodyPr>
          <a:lstStyle/>
          <a:p>
            <a:r>
              <a:rPr lang="en-US" sz="3200" dirty="0"/>
              <a:t>What can you do with the data?</a:t>
            </a:r>
            <a:br>
              <a:rPr lang="en-US" sz="3200" dirty="0"/>
            </a:br>
            <a:r>
              <a:rPr lang="en-US" sz="3200" dirty="0"/>
              <a:t>Traffic Prediction and Earthquake Warning</a:t>
            </a:r>
          </a:p>
        </p:txBody>
      </p:sp>
      <p:sp>
        <p:nvSpPr>
          <p:cNvPr id="4" name="Slide Number Placeholder 3"/>
          <p:cNvSpPr>
            <a:spLocks noGrp="1"/>
          </p:cNvSpPr>
          <p:nvPr>
            <p:ph type="sldNum" sz="quarter" idx="4294967295"/>
          </p:nvPr>
        </p:nvSpPr>
        <p:spPr>
          <a:xfrm>
            <a:off x="6553200" y="6245225"/>
            <a:ext cx="2133600" cy="476250"/>
          </a:xfrm>
          <a:prstGeom prst="rect">
            <a:avLst/>
          </a:prstGeom>
        </p:spPr>
        <p:txBody>
          <a:bodyPr/>
          <a:lstStyle/>
          <a:p>
            <a:pPr>
              <a:defRPr/>
            </a:pPr>
            <a:fld id="{0F1B168B-89B1-DC47-90F1-28CE2F9126F7}" type="slidenum">
              <a:rPr lang="en-US" smtClean="0">
                <a:solidFill>
                  <a:prstClr val="black">
                    <a:tint val="75000"/>
                  </a:prstClr>
                </a:solidFill>
              </a:rPr>
              <a:pPr>
                <a:defRPr/>
              </a:pPr>
              <a:t>59</a:t>
            </a:fld>
            <a:endParaRPr lang="en-US">
              <a:solidFill>
                <a:prstClr val="black">
                  <a:tint val="75000"/>
                </a:prstClr>
              </a:solidFill>
            </a:endParaRPr>
          </a:p>
        </p:txBody>
      </p:sp>
      <p:pic>
        <p:nvPicPr>
          <p:cNvPr id="1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990600"/>
            <a:ext cx="2564248" cy="1752600"/>
          </a:xfrm>
          <a:prstGeom prst="rect">
            <a:avLst/>
          </a:prstGeom>
          <a:noFill/>
          <a:ln w="9525">
            <a:noFill/>
            <a:miter lim="800000"/>
            <a:headEnd/>
            <a:tailEnd/>
          </a:ln>
        </p:spPr>
      </p:pic>
      <p:grpSp>
        <p:nvGrpSpPr>
          <p:cNvPr id="3" name="Group 25"/>
          <p:cNvGrpSpPr>
            <a:grpSpLocks/>
          </p:cNvGrpSpPr>
          <p:nvPr/>
        </p:nvGrpSpPr>
        <p:grpSpPr bwMode="auto">
          <a:xfrm>
            <a:off x="2743200" y="838200"/>
            <a:ext cx="2096611" cy="1840575"/>
            <a:chOff x="5507644" y="120295"/>
            <a:chExt cx="2819399" cy="2958212"/>
          </a:xfrm>
        </p:grpSpPr>
        <p:pic>
          <p:nvPicPr>
            <p:cNvPr id="12" name="Picture 10" descr="intensity.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07644" y="487706"/>
              <a:ext cx="2819399" cy="2590801"/>
            </a:xfrm>
            <a:prstGeom prst="rect">
              <a:avLst/>
            </a:prstGeom>
            <a:noFill/>
            <a:ln w="34925">
              <a:solidFill>
                <a:schemeClr val="tx1"/>
              </a:solidFill>
              <a:round/>
              <a:headEnd/>
              <a:tailEnd/>
            </a:ln>
          </p:spPr>
        </p:pic>
        <p:sp>
          <p:nvSpPr>
            <p:cNvPr id="13" name="TextBox 11"/>
            <p:cNvSpPr txBox="1">
              <a:spLocks noChangeArrowheads="1"/>
            </p:cNvSpPr>
            <p:nvPr/>
          </p:nvSpPr>
          <p:spPr bwMode="auto">
            <a:xfrm>
              <a:off x="6122460" y="120295"/>
              <a:ext cx="1828799" cy="494666"/>
            </a:xfrm>
            <a:prstGeom prst="rect">
              <a:avLst/>
            </a:prstGeom>
            <a:noFill/>
            <a:ln w="9525">
              <a:noFill/>
              <a:miter lim="800000"/>
              <a:headEnd/>
              <a:tailEnd/>
            </a:ln>
          </p:spPr>
          <p:txBody>
            <a:bodyPr>
              <a:spAutoFit/>
            </a:bodyPr>
            <a:lstStyle/>
            <a:p>
              <a:pPr fontAlgn="base">
                <a:spcBef>
                  <a:spcPct val="0"/>
                </a:spcBef>
                <a:spcAft>
                  <a:spcPct val="0"/>
                </a:spcAft>
              </a:pPr>
              <a:endParaRPr lang="en-US" sz="1400" dirty="0">
                <a:solidFill>
                  <a:prstClr val="black"/>
                </a:solidFill>
                <a:latin typeface="Arial" charset="0"/>
                <a:ea typeface="ＭＳ Ｐゴシック" charset="-128"/>
              </a:endParaRPr>
            </a:p>
          </p:txBody>
        </p:sp>
      </p:grpSp>
      <p:pic>
        <p:nvPicPr>
          <p:cNvPr id="14" name="Picture 2" descr="http://unterbahn.com/wp-content/uploads/2009/11/nasa-iphone-sensor-20091113-314.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1066800"/>
            <a:ext cx="1025434" cy="1632857"/>
          </a:xfrm>
          <a:prstGeom prst="rect">
            <a:avLst/>
          </a:prstGeom>
          <a:noFill/>
        </p:spPr>
      </p:pic>
      <p:pic>
        <p:nvPicPr>
          <p:cNvPr id="15"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95126" y="1045030"/>
            <a:ext cx="2050209" cy="1534886"/>
          </a:xfrm>
          <a:prstGeom prst="rect">
            <a:avLst/>
          </a:prstGeom>
          <a:noFill/>
          <a:ln w="50800">
            <a:solidFill>
              <a:srgbClr val="FF0000"/>
            </a:solidFill>
            <a:miter lim="800000"/>
            <a:headEnd/>
            <a:tailEnd/>
          </a:ln>
        </p:spPr>
      </p:pic>
      <p:sp>
        <p:nvSpPr>
          <p:cNvPr id="18" name="TextBox 17"/>
          <p:cNvSpPr txBox="1"/>
          <p:nvPr/>
        </p:nvSpPr>
        <p:spPr>
          <a:xfrm>
            <a:off x="304800" y="2819400"/>
            <a:ext cx="8810150" cy="1015663"/>
          </a:xfrm>
          <a:prstGeom prst="rect">
            <a:avLst/>
          </a:prstGeom>
          <a:noFill/>
        </p:spPr>
        <p:txBody>
          <a:bodyPr wrap="none" rtlCol="0">
            <a:spAutoFit/>
          </a:bodyPr>
          <a:lstStyle/>
          <a:p>
            <a:pPr fontAlgn="base">
              <a:spcBef>
                <a:spcPct val="0"/>
              </a:spcBef>
              <a:spcAft>
                <a:spcPct val="0"/>
              </a:spcAft>
            </a:pPr>
            <a:r>
              <a:rPr lang="en-US" sz="2000" dirty="0" err="1">
                <a:solidFill>
                  <a:prstClr val="black"/>
                </a:solidFill>
                <a:latin typeface="Arial" charset="0"/>
                <a:ea typeface="ＭＳ Ｐゴシック" charset="-128"/>
              </a:rPr>
              <a:t>Crowdsourcing</a:t>
            </a:r>
            <a:r>
              <a:rPr lang="en-US" sz="2000" dirty="0">
                <a:solidFill>
                  <a:prstClr val="black"/>
                </a:solidFill>
                <a:latin typeface="Arial" charset="0"/>
                <a:ea typeface="ＭＳ Ｐゴシック" charset="-128"/>
              </a:rPr>
              <a:t>	    +  physical modeling     +   sensing    +   data assimilation</a:t>
            </a:r>
          </a:p>
          <a:p>
            <a:pPr fontAlgn="base">
              <a:spcBef>
                <a:spcPct val="0"/>
              </a:spcBef>
              <a:spcAft>
                <a:spcPct val="0"/>
              </a:spcAft>
            </a:pPr>
            <a:r>
              <a:rPr lang="en-US" sz="2000" dirty="0">
                <a:solidFill>
                  <a:prstClr val="black"/>
                </a:solidFill>
                <a:latin typeface="Arial" charset="0"/>
                <a:ea typeface="ＭＳ Ｐゴシック" charset="-128"/>
              </a:rPr>
              <a:t> </a:t>
            </a:r>
          </a:p>
          <a:p>
            <a:pPr algn="ctr" fontAlgn="base">
              <a:spcBef>
                <a:spcPct val="0"/>
              </a:spcBef>
              <a:spcAft>
                <a:spcPct val="0"/>
              </a:spcAft>
            </a:pPr>
            <a:r>
              <a:rPr lang="en-US" sz="2000" dirty="0">
                <a:solidFill>
                  <a:prstClr val="black"/>
                </a:solidFill>
                <a:latin typeface="Arial" charset="0"/>
                <a:ea typeface="ＭＳ Ｐゴシック" charset="-128"/>
              </a:rPr>
              <a:t>to produce:</a:t>
            </a:r>
          </a:p>
        </p:txBody>
      </p:sp>
      <p:grpSp>
        <p:nvGrpSpPr>
          <p:cNvPr id="5" name="Group 18"/>
          <p:cNvGrpSpPr/>
          <p:nvPr/>
        </p:nvGrpSpPr>
        <p:grpSpPr>
          <a:xfrm>
            <a:off x="79602" y="3581400"/>
            <a:ext cx="8890225" cy="2659566"/>
            <a:chOff x="79602" y="3581400"/>
            <a:chExt cx="8890225" cy="2659566"/>
          </a:xfrm>
        </p:grpSpPr>
        <p:pic>
          <p:nvPicPr>
            <p:cNvPr id="9"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7800" y="3581400"/>
              <a:ext cx="4114800" cy="265956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 name="Picture 2" descr="C:\arcgis\seto\SFNoise\Aug182006\New Folder\Untitled6.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82343" y="3819147"/>
              <a:ext cx="3287484" cy="2193651"/>
            </a:xfrm>
            <a:prstGeom prst="rect">
              <a:avLst/>
            </a:prstGeom>
            <a:noFill/>
            <a:ln w="9525">
              <a:noFill/>
              <a:miter lim="800000"/>
              <a:headEnd/>
              <a:tailEnd/>
            </a:ln>
          </p:spPr>
        </p:pic>
        <p:pic>
          <p:nvPicPr>
            <p:cNvPr id="50178" name="Picture 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9602" y="3907971"/>
              <a:ext cx="1146617" cy="2125436"/>
            </a:xfrm>
            <a:prstGeom prst="rect">
              <a:avLst/>
            </a:prstGeom>
            <a:noFill/>
            <a:ln w="9525">
              <a:noFill/>
              <a:miter lim="800000"/>
              <a:headEnd/>
              <a:tailEnd/>
            </a:ln>
          </p:spPr>
        </p:pic>
      </p:grpSp>
      <p:sp>
        <p:nvSpPr>
          <p:cNvPr id="17" name="TextBox 16"/>
          <p:cNvSpPr txBox="1"/>
          <p:nvPr/>
        </p:nvSpPr>
        <p:spPr>
          <a:xfrm>
            <a:off x="990600" y="6172200"/>
            <a:ext cx="7958461" cy="400110"/>
          </a:xfrm>
          <a:prstGeom prst="rect">
            <a:avLst/>
          </a:prstGeom>
          <a:noFill/>
        </p:spPr>
        <p:txBody>
          <a:bodyPr wrap="none" rtlCol="0">
            <a:spAutoFit/>
          </a:bodyPr>
          <a:lstStyle/>
          <a:p>
            <a:pPr fontAlgn="base">
              <a:spcBef>
                <a:spcPct val="0"/>
              </a:spcBef>
              <a:spcAft>
                <a:spcPct val="0"/>
              </a:spcAft>
            </a:pPr>
            <a:r>
              <a:rPr lang="en-US" sz="2000" dirty="0">
                <a:solidFill>
                  <a:prstClr val="black"/>
                </a:solidFill>
                <a:latin typeface="Arial" charset="0"/>
                <a:ea typeface="ＭＳ Ｐゴシック" charset="-128"/>
              </a:rPr>
              <a:t>From Alex </a:t>
            </a:r>
            <a:r>
              <a:rPr lang="en-US" sz="2000" dirty="0" err="1">
                <a:solidFill>
                  <a:prstClr val="black"/>
                </a:solidFill>
                <a:latin typeface="Arial" charset="0"/>
                <a:ea typeface="ＭＳ Ｐゴシック" charset="-128"/>
              </a:rPr>
              <a:t>Bayen</a:t>
            </a:r>
            <a:r>
              <a:rPr lang="en-US" sz="2000" dirty="0">
                <a:solidFill>
                  <a:prstClr val="black"/>
                </a:solidFill>
                <a:latin typeface="Arial" charset="0"/>
                <a:ea typeface="ＭＳ Ｐゴシック" charset="-128"/>
              </a:rPr>
              <a:t>, UCB, Director, Institute for Transportation Studies </a:t>
            </a:r>
          </a:p>
        </p:txBody>
      </p:sp>
    </p:spTree>
    <p:extLst>
      <p:ext uri="{BB962C8B-B14F-4D97-AF65-F5344CB8AC3E}">
        <p14:creationId xmlns:p14="http://schemas.microsoft.com/office/powerpoint/2010/main" val="280086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609600" y="1219200"/>
            <a:ext cx="8001000" cy="4876800"/>
          </a:xfrm>
        </p:spPr>
        <p:txBody>
          <a:bodyPr/>
          <a:lstStyle/>
          <a:p>
            <a:pPr eaLnBrk="1" hangingPunct="1">
              <a:tabLst>
                <a:tab pos="6178550" algn="l"/>
              </a:tabLst>
            </a:pPr>
            <a:r>
              <a:rPr lang="en-US" sz="2800"/>
              <a:t>Knowledge: application of data and information; answers “how” questions.</a:t>
            </a:r>
          </a:p>
          <a:p>
            <a:pPr lvl="1" eaLnBrk="1" hangingPunct="1">
              <a:tabLst>
                <a:tab pos="6178550" algn="l"/>
              </a:tabLst>
            </a:pPr>
            <a:r>
              <a:rPr lang="en-US" sz="2400"/>
              <a:t>Knowledge is the appropriate collection of information, such that it's intent is to be useful. Knowledge is a deterministic process. When someone "memorizes" information (as less-aspiring test-bound students often do), then they have amassed knowledge.  </a:t>
            </a:r>
          </a:p>
          <a:p>
            <a:pPr lvl="1" eaLnBrk="1" hangingPunct="1">
              <a:tabLst>
                <a:tab pos="6178550" algn="l"/>
              </a:tabLst>
            </a:pPr>
            <a:r>
              <a:rPr lang="en-US" sz="2400"/>
              <a:t>Ex: If the humidity is very high and the temperature drops suddenly the atmosphere is often unlikely to be able to hold the moisture so it rains.</a:t>
            </a:r>
          </a:p>
        </p:txBody>
      </p:sp>
      <p:sp>
        <p:nvSpPr>
          <p:cNvPr id="15363" name="Rectangle 3"/>
          <p:cNvSpPr>
            <a:spLocks noChangeArrowheads="1"/>
          </p:cNvSpPr>
          <p:nvPr/>
        </p:nvSpPr>
        <p:spPr bwMode="auto">
          <a:xfrm>
            <a:off x="1066800" y="228600"/>
            <a:ext cx="7010400" cy="838200"/>
          </a:xfrm>
          <a:prstGeom prst="rect">
            <a:avLst/>
          </a:prstGeom>
          <a:noFill/>
          <a:ln w="9525">
            <a:noFill/>
            <a:miter lim="800000"/>
            <a:headEnd/>
            <a:tailEnd/>
          </a:ln>
        </p:spPr>
        <p:txBody>
          <a:bodyPr anchor="ctr"/>
          <a:lstStyle/>
          <a:p>
            <a:pPr algn="ctr"/>
            <a:r>
              <a:rPr lang="en-US" sz="4400">
                <a:solidFill>
                  <a:schemeClr val="tx2"/>
                </a:solidFill>
              </a:rPr>
              <a:t> Content of Human Mind</a:t>
            </a:r>
          </a:p>
        </p:txBody>
      </p:sp>
    </p:spTree>
  </p:cSld>
  <p:clrMapOvr>
    <a:masterClrMapping/>
  </p:clrMapOvr>
  <p:transition>
    <p:blinds/>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US" sz="4000" dirty="0"/>
              <a:t>Data Science – A Definition</a:t>
            </a:r>
          </a:p>
        </p:txBody>
      </p:sp>
      <p:sp>
        <p:nvSpPr>
          <p:cNvPr id="10" name="Rectangle 3"/>
          <p:cNvSpPr>
            <a:spLocks noGrp="1" noChangeArrowheads="1"/>
          </p:cNvSpPr>
          <p:nvPr>
            <p:ph idx="1"/>
          </p:nvPr>
        </p:nvSpPr>
        <p:spPr/>
        <p:txBody>
          <a:bodyPr>
            <a:normAutofit/>
          </a:bodyPr>
          <a:lstStyle/>
          <a:p>
            <a:pPr marL="0" indent="0" eaLnBrk="1" hangingPunct="1">
              <a:lnSpc>
                <a:spcPct val="80000"/>
              </a:lnSpc>
              <a:buNone/>
            </a:pPr>
            <a:endParaRPr lang="en-US" b="1" dirty="0"/>
          </a:p>
          <a:p>
            <a:pPr marL="0" indent="0" eaLnBrk="1" hangingPunct="1">
              <a:lnSpc>
                <a:spcPct val="80000"/>
              </a:lnSpc>
              <a:buNone/>
            </a:pPr>
            <a:r>
              <a:rPr lang="en-US" b="1" dirty="0"/>
              <a:t>Data Science </a:t>
            </a:r>
            <a:r>
              <a:rPr lang="en-US" dirty="0"/>
              <a:t>is the science which uses </a:t>
            </a:r>
            <a:r>
              <a:rPr lang="en-US" dirty="0">
                <a:solidFill>
                  <a:schemeClr val="tx2"/>
                </a:solidFill>
              </a:rPr>
              <a:t>computer science, statistics and machine learning, visualization and human-computer interactions</a:t>
            </a:r>
            <a:r>
              <a:rPr lang="en-US" dirty="0"/>
              <a:t> to </a:t>
            </a:r>
            <a:r>
              <a:rPr lang="en-US" dirty="0">
                <a:solidFill>
                  <a:schemeClr val="accent1">
                    <a:lumMod val="75000"/>
                  </a:schemeClr>
                </a:solidFill>
              </a:rPr>
              <a:t>collect, clean, integrate, analyze, visualize, interact </a:t>
            </a:r>
            <a:r>
              <a:rPr lang="en-US" dirty="0"/>
              <a:t>with </a:t>
            </a:r>
            <a:r>
              <a:rPr lang="en-US" dirty="0">
                <a:solidFill>
                  <a:srgbClr val="FF0000"/>
                </a:solidFill>
              </a:rPr>
              <a:t>data</a:t>
            </a:r>
            <a:r>
              <a:rPr lang="en-US" dirty="0"/>
              <a:t> to </a:t>
            </a:r>
            <a:r>
              <a:rPr lang="en-US" dirty="0">
                <a:solidFill>
                  <a:srgbClr val="FF3300"/>
                </a:solidFill>
              </a:rPr>
              <a:t>create data products</a:t>
            </a:r>
            <a:r>
              <a:rPr lang="en-US" dirty="0"/>
              <a:t>.</a:t>
            </a:r>
          </a:p>
        </p:txBody>
      </p:sp>
      <p:sp>
        <p:nvSpPr>
          <p:cNvPr id="5122" name="Slide Number Placeholder 7"/>
          <p:cNvSpPr>
            <a:spLocks noGrp="1"/>
          </p:cNvSpPr>
          <p:nvPr>
            <p:ph type="sldNum"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5320318-E5AA-4798-8587-82BF78C9A38D}" type="slidenum">
              <a:rPr lang="en-US"/>
              <a:pPr eaLnBrk="1" hangingPunct="1"/>
              <a:t>60</a:t>
            </a:fld>
            <a:endParaRPr lang="en-US"/>
          </a:p>
        </p:txBody>
      </p:sp>
    </p:spTree>
    <p:extLst>
      <p:ext uri="{BB962C8B-B14F-4D97-AF65-F5344CB8AC3E}">
        <p14:creationId xmlns:p14="http://schemas.microsoft.com/office/powerpoint/2010/main" val="2008422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Data Science</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	Turn </a:t>
            </a:r>
            <a:r>
              <a:rPr lang="en-US" dirty="0">
                <a:solidFill>
                  <a:srgbClr val="FF3300"/>
                </a:solidFill>
              </a:rPr>
              <a:t>data </a:t>
            </a:r>
            <a:r>
              <a:rPr lang="en-US" dirty="0"/>
              <a:t>into </a:t>
            </a:r>
            <a:r>
              <a:rPr lang="en-US" dirty="0">
                <a:solidFill>
                  <a:srgbClr val="FF3300"/>
                </a:solidFill>
              </a:rPr>
              <a:t>data products</a:t>
            </a:r>
            <a:r>
              <a:rPr lang="en-US" dirty="0"/>
              <a:t>.</a:t>
            </a:r>
          </a:p>
        </p:txBody>
      </p:sp>
    </p:spTree>
    <p:extLst>
      <p:ext uri="{BB962C8B-B14F-4D97-AF65-F5344CB8AC3E}">
        <p14:creationId xmlns:p14="http://schemas.microsoft.com/office/powerpoint/2010/main" val="1834640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654928" y="752916"/>
            <a:ext cx="3603843" cy="5190683"/>
          </a:xfrm>
        </p:spPr>
        <p:txBody>
          <a:bodyPr/>
          <a:lstStyle/>
          <a:p>
            <a:pPr marL="0" indent="0">
              <a:buNone/>
            </a:pPr>
            <a:endParaRPr lang="en-US" sz="2800" dirty="0"/>
          </a:p>
          <a:p>
            <a:pPr marL="0" indent="0">
              <a:buNone/>
            </a:pPr>
            <a:r>
              <a:rPr lang="en-US" sz="2800" dirty="0"/>
              <a:t>Some recent ML Competitions at </a:t>
            </a:r>
            <a:r>
              <a:rPr lang="en-US" sz="2800" dirty="0">
                <a:hlinkClick r:id="rId2"/>
              </a:rPr>
              <a:t>https://www.kaggle.com/</a:t>
            </a:r>
            <a:r>
              <a:rPr lang="en-US" sz="2800" dirty="0"/>
              <a:t> </a:t>
            </a:r>
          </a:p>
          <a:p>
            <a:pPr marL="0" indent="0">
              <a:buNone/>
            </a:pPr>
            <a:endParaRPr lang="en-US" sz="2800" dirty="0"/>
          </a:p>
          <a:p>
            <a:pPr marL="0" indent="0">
              <a:buNone/>
            </a:pPr>
            <a:r>
              <a:rPr lang="en-US" sz="2800" dirty="0"/>
              <a:t>NIST Pre-Pilot Data Science Evaluation – likely to be incorporated to be part of Labs/Final project</a:t>
            </a:r>
          </a:p>
        </p:txBody>
      </p:sp>
      <p:pic>
        <p:nvPicPr>
          <p:cNvPr id="4" name="Picture 3" descr="Screen Shot 2014-01-20 at 9.57.26 PM.png"/>
          <p:cNvPicPr>
            <a:picLocks noChangeAspect="1"/>
          </p:cNvPicPr>
          <p:nvPr/>
        </p:nvPicPr>
        <p:blipFill rotWithShape="1">
          <a:blip r:embed="rId3" cstate="print">
            <a:extLst>
              <a:ext uri="{28A0092B-C50C-407E-A947-70E740481C1C}">
                <a14:useLocalDpi xmlns:a14="http://schemas.microsoft.com/office/drawing/2010/main" val="0"/>
              </a:ext>
            </a:extLst>
          </a:blip>
          <a:srcRect l="24803" r="10153" b="3174"/>
          <a:stretch/>
        </p:blipFill>
        <p:spPr>
          <a:xfrm>
            <a:off x="4406460" y="273608"/>
            <a:ext cx="4735159" cy="6035753"/>
          </a:xfrm>
          <a:prstGeom prst="rect">
            <a:avLst/>
          </a:prstGeom>
        </p:spPr>
      </p:pic>
      <p:pic>
        <p:nvPicPr>
          <p:cNvPr id="5" name="Picture 4"/>
          <p:cNvPicPr>
            <a:picLocks noChangeAspect="1"/>
          </p:cNvPicPr>
          <p:nvPr/>
        </p:nvPicPr>
        <p:blipFill>
          <a:blip r:embed="rId4" cstate="print"/>
          <a:stretch>
            <a:fillRect/>
          </a:stretch>
        </p:blipFill>
        <p:spPr>
          <a:xfrm>
            <a:off x="7244686" y="125594"/>
            <a:ext cx="1565939" cy="801506"/>
          </a:xfrm>
          <a:prstGeom prst="rect">
            <a:avLst/>
          </a:prstGeom>
        </p:spPr>
      </p:pic>
    </p:spTree>
    <p:extLst>
      <p:ext uri="{BB962C8B-B14F-4D97-AF65-F5344CB8AC3E}">
        <p14:creationId xmlns:p14="http://schemas.microsoft.com/office/powerpoint/2010/main" val="29471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 A Visual Definition</a:t>
            </a:r>
          </a:p>
        </p:txBody>
      </p:sp>
      <p:pic>
        <p:nvPicPr>
          <p:cNvPr id="1026" name="Picture 2" descr="http://static.squarespace.com/static/5150aec6e4b0e340ec52710a/t/51525c33e4b0b3e0d10f77ab/1364352052403/Data_Science_V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5319" y="1499925"/>
            <a:ext cx="50292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30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990600" y="0"/>
            <a:ext cx="7696200" cy="599961"/>
          </a:xfrm>
        </p:spPr>
        <p:txBody>
          <a:bodyPr>
            <a:normAutofit fontScale="90000"/>
          </a:bodyPr>
          <a:lstStyle/>
          <a:p>
            <a:r>
              <a:rPr lang="en-US" dirty="0"/>
              <a:t>Contrast: Databases</a:t>
            </a:r>
          </a:p>
        </p:txBody>
      </p:sp>
      <p:graphicFrame>
        <p:nvGraphicFramePr>
          <p:cNvPr id="4" name="Table 3"/>
          <p:cNvGraphicFramePr>
            <a:graphicFrameLocks noGrp="1"/>
          </p:cNvGraphicFramePr>
          <p:nvPr>
            <p:extLst>
              <p:ext uri="{D42A27DB-BD31-4B8C-83A1-F6EECF244321}">
                <p14:modId xmlns:p14="http://schemas.microsoft.com/office/powerpoint/2010/main" val="1844330479"/>
              </p:ext>
            </p:extLst>
          </p:nvPr>
        </p:nvGraphicFramePr>
        <p:xfrm>
          <a:off x="1096160" y="621167"/>
          <a:ext cx="7955560" cy="5775960"/>
        </p:xfrm>
        <a:graphic>
          <a:graphicData uri="http://schemas.openxmlformats.org/drawingml/2006/table">
            <a:tbl>
              <a:tblPr firstRow="1" bandRow="1">
                <a:tableStyleId>{5C22544A-7EE6-4342-B048-85BDC9FD1C3A}</a:tableStyleId>
              </a:tblPr>
              <a:tblGrid>
                <a:gridCol w="2241003">
                  <a:extLst>
                    <a:ext uri="{9D8B030D-6E8A-4147-A177-3AD203B41FA5}">
                      <a16:colId xmlns:a16="http://schemas.microsoft.com/office/drawing/2014/main" val="20000"/>
                    </a:ext>
                  </a:extLst>
                </a:gridCol>
                <a:gridCol w="2737225">
                  <a:extLst>
                    <a:ext uri="{9D8B030D-6E8A-4147-A177-3AD203B41FA5}">
                      <a16:colId xmlns:a16="http://schemas.microsoft.com/office/drawing/2014/main" val="20001"/>
                    </a:ext>
                  </a:extLst>
                </a:gridCol>
                <a:gridCol w="2977332">
                  <a:extLst>
                    <a:ext uri="{9D8B030D-6E8A-4147-A177-3AD203B41FA5}">
                      <a16:colId xmlns:a16="http://schemas.microsoft.com/office/drawing/2014/main" val="20002"/>
                    </a:ext>
                  </a:extLst>
                </a:gridCol>
              </a:tblGrid>
              <a:tr h="370840">
                <a:tc>
                  <a:txBody>
                    <a:bodyPr/>
                    <a:lstStyle/>
                    <a:p>
                      <a:endParaRPr lang="en-US" sz="2400" dirty="0"/>
                    </a:p>
                  </a:txBody>
                  <a:tcPr/>
                </a:tc>
                <a:tc>
                  <a:txBody>
                    <a:bodyPr/>
                    <a:lstStyle/>
                    <a:p>
                      <a:r>
                        <a:rPr lang="en-US" sz="2400" dirty="0"/>
                        <a:t>Databases</a:t>
                      </a:r>
                    </a:p>
                  </a:txBody>
                  <a:tcPr/>
                </a:tc>
                <a:tc>
                  <a:txBody>
                    <a:bodyPr/>
                    <a:lstStyle/>
                    <a:p>
                      <a:r>
                        <a:rPr lang="en-US" sz="2400" dirty="0"/>
                        <a:t>Data Science</a:t>
                      </a:r>
                    </a:p>
                  </a:txBody>
                  <a:tcPr/>
                </a:tc>
                <a:extLst>
                  <a:ext uri="{0D108BD9-81ED-4DB2-BD59-A6C34878D82A}">
                    <a16:rowId xmlns:a16="http://schemas.microsoft.com/office/drawing/2014/main" val="10000"/>
                  </a:ext>
                </a:extLst>
              </a:tr>
              <a:tr h="370840">
                <a:tc>
                  <a:txBody>
                    <a:bodyPr/>
                    <a:lstStyle/>
                    <a:p>
                      <a:r>
                        <a:rPr lang="en-US" dirty="0"/>
                        <a:t>Data Value</a:t>
                      </a:r>
                    </a:p>
                  </a:txBody>
                  <a:tcPr/>
                </a:tc>
                <a:tc>
                  <a:txBody>
                    <a:bodyPr/>
                    <a:lstStyle/>
                    <a:p>
                      <a:r>
                        <a:rPr lang="en-US" dirty="0"/>
                        <a:t>“Precious”</a:t>
                      </a:r>
                    </a:p>
                  </a:txBody>
                  <a:tcPr/>
                </a:tc>
                <a:tc>
                  <a:txBody>
                    <a:bodyPr/>
                    <a:lstStyle/>
                    <a:p>
                      <a:r>
                        <a:rPr lang="en-US" dirty="0"/>
                        <a:t>“Cheap”</a:t>
                      </a:r>
                    </a:p>
                  </a:txBody>
                  <a:tcPr/>
                </a:tc>
                <a:extLst>
                  <a:ext uri="{0D108BD9-81ED-4DB2-BD59-A6C34878D82A}">
                    <a16:rowId xmlns:a16="http://schemas.microsoft.com/office/drawing/2014/main" val="10001"/>
                  </a:ext>
                </a:extLst>
              </a:tr>
              <a:tr h="370840">
                <a:tc>
                  <a:txBody>
                    <a:bodyPr/>
                    <a:lstStyle/>
                    <a:p>
                      <a:r>
                        <a:rPr lang="en-US" dirty="0"/>
                        <a:t>Data Volume</a:t>
                      </a:r>
                    </a:p>
                  </a:txBody>
                  <a:tcPr/>
                </a:tc>
                <a:tc>
                  <a:txBody>
                    <a:bodyPr/>
                    <a:lstStyle/>
                    <a:p>
                      <a:r>
                        <a:rPr lang="en-US" dirty="0"/>
                        <a:t>Modest</a:t>
                      </a:r>
                    </a:p>
                  </a:txBody>
                  <a:tcPr/>
                </a:tc>
                <a:tc>
                  <a:txBody>
                    <a:bodyPr/>
                    <a:lstStyle/>
                    <a:p>
                      <a:r>
                        <a:rPr lang="en-US" dirty="0"/>
                        <a:t>Massive</a:t>
                      </a:r>
                    </a:p>
                  </a:txBody>
                  <a:tcPr/>
                </a:tc>
                <a:extLst>
                  <a:ext uri="{0D108BD9-81ED-4DB2-BD59-A6C34878D82A}">
                    <a16:rowId xmlns:a16="http://schemas.microsoft.com/office/drawing/2014/main" val="10002"/>
                  </a:ext>
                </a:extLst>
              </a:tr>
              <a:tr h="370840">
                <a:tc>
                  <a:txBody>
                    <a:bodyPr/>
                    <a:lstStyle/>
                    <a:p>
                      <a:r>
                        <a:rPr lang="en-US" dirty="0"/>
                        <a:t>Examples</a:t>
                      </a:r>
                    </a:p>
                  </a:txBody>
                  <a:tcPr/>
                </a:tc>
                <a:tc>
                  <a:txBody>
                    <a:bodyPr/>
                    <a:lstStyle/>
                    <a:p>
                      <a:r>
                        <a:rPr lang="en-US" dirty="0"/>
                        <a:t>Bank</a:t>
                      </a:r>
                      <a:r>
                        <a:rPr lang="en-US" baseline="0" dirty="0"/>
                        <a:t> records, </a:t>
                      </a:r>
                      <a:br>
                        <a:rPr lang="en-US" baseline="0" dirty="0"/>
                      </a:br>
                      <a:r>
                        <a:rPr lang="en-US" baseline="0" dirty="0"/>
                        <a:t>Personnel records,</a:t>
                      </a:r>
                    </a:p>
                    <a:p>
                      <a:r>
                        <a:rPr lang="en-US" baseline="0" dirty="0"/>
                        <a:t>Census, </a:t>
                      </a:r>
                    </a:p>
                    <a:p>
                      <a:r>
                        <a:rPr lang="en-US" baseline="0" dirty="0"/>
                        <a:t>Medical records</a:t>
                      </a:r>
                      <a:endParaRPr lang="en-US" dirty="0"/>
                    </a:p>
                  </a:txBody>
                  <a:tcPr/>
                </a:tc>
                <a:tc>
                  <a:txBody>
                    <a:bodyPr/>
                    <a:lstStyle/>
                    <a:p>
                      <a:r>
                        <a:rPr lang="en-US" dirty="0"/>
                        <a:t>Online clicks,</a:t>
                      </a:r>
                    </a:p>
                    <a:p>
                      <a:r>
                        <a:rPr lang="en-US" dirty="0"/>
                        <a:t>GPS logs,</a:t>
                      </a:r>
                    </a:p>
                    <a:p>
                      <a:r>
                        <a:rPr lang="en-US" dirty="0"/>
                        <a:t>Tweets,</a:t>
                      </a:r>
                    </a:p>
                    <a:p>
                      <a:r>
                        <a:rPr lang="en-US" dirty="0"/>
                        <a:t>Building</a:t>
                      </a:r>
                      <a:r>
                        <a:rPr lang="en-US" baseline="0" dirty="0"/>
                        <a:t> s</a:t>
                      </a:r>
                      <a:r>
                        <a:rPr lang="en-US" dirty="0"/>
                        <a:t>ensor readings</a:t>
                      </a:r>
                    </a:p>
                  </a:txBody>
                  <a:tcPr/>
                </a:tc>
                <a:extLst>
                  <a:ext uri="{0D108BD9-81ED-4DB2-BD59-A6C34878D82A}">
                    <a16:rowId xmlns:a16="http://schemas.microsoft.com/office/drawing/2014/main" val="10003"/>
                  </a:ext>
                </a:extLst>
              </a:tr>
              <a:tr h="370840">
                <a:tc>
                  <a:txBody>
                    <a:bodyPr/>
                    <a:lstStyle/>
                    <a:p>
                      <a:r>
                        <a:rPr lang="en-US" dirty="0"/>
                        <a:t>Priorities</a:t>
                      </a:r>
                    </a:p>
                  </a:txBody>
                  <a:tcPr/>
                </a:tc>
                <a:tc>
                  <a:txBody>
                    <a:bodyPr/>
                    <a:lstStyle/>
                    <a:p>
                      <a:r>
                        <a:rPr lang="en-US" dirty="0"/>
                        <a:t>Consistency,</a:t>
                      </a:r>
                    </a:p>
                    <a:p>
                      <a:r>
                        <a:rPr lang="en-US" dirty="0"/>
                        <a:t>Error</a:t>
                      </a:r>
                      <a:r>
                        <a:rPr lang="en-US" baseline="0" dirty="0"/>
                        <a:t> recovery,</a:t>
                      </a:r>
                    </a:p>
                    <a:p>
                      <a:r>
                        <a:rPr lang="en-US" baseline="0" dirty="0"/>
                        <a:t>Auditability</a:t>
                      </a:r>
                      <a:endParaRPr lang="en-US" dirty="0"/>
                    </a:p>
                  </a:txBody>
                  <a:tcPr/>
                </a:tc>
                <a:tc>
                  <a:txBody>
                    <a:bodyPr/>
                    <a:lstStyle/>
                    <a:p>
                      <a:r>
                        <a:rPr lang="en-US" dirty="0"/>
                        <a:t>Speed,</a:t>
                      </a:r>
                    </a:p>
                    <a:p>
                      <a:r>
                        <a:rPr lang="en-US" dirty="0"/>
                        <a:t>Availability,</a:t>
                      </a:r>
                    </a:p>
                    <a:p>
                      <a:r>
                        <a:rPr lang="en-US" dirty="0"/>
                        <a:t>Query richness</a:t>
                      </a:r>
                    </a:p>
                  </a:txBody>
                  <a:tcPr/>
                </a:tc>
                <a:extLst>
                  <a:ext uri="{0D108BD9-81ED-4DB2-BD59-A6C34878D82A}">
                    <a16:rowId xmlns:a16="http://schemas.microsoft.com/office/drawing/2014/main" val="10004"/>
                  </a:ext>
                </a:extLst>
              </a:tr>
              <a:tr h="370840">
                <a:tc>
                  <a:txBody>
                    <a:bodyPr/>
                    <a:lstStyle/>
                    <a:p>
                      <a:r>
                        <a:rPr lang="en-US" dirty="0"/>
                        <a:t>Structured</a:t>
                      </a:r>
                    </a:p>
                  </a:txBody>
                  <a:tcPr/>
                </a:tc>
                <a:tc>
                  <a:txBody>
                    <a:bodyPr/>
                    <a:lstStyle/>
                    <a:p>
                      <a:r>
                        <a:rPr lang="en-US" dirty="0"/>
                        <a:t>Strongly (Schema)</a:t>
                      </a:r>
                    </a:p>
                  </a:txBody>
                  <a:tcPr/>
                </a:tc>
                <a:tc>
                  <a:txBody>
                    <a:bodyPr/>
                    <a:lstStyle/>
                    <a:p>
                      <a:r>
                        <a:rPr lang="en-US" dirty="0"/>
                        <a:t>Weakly or none (Text)</a:t>
                      </a:r>
                    </a:p>
                  </a:txBody>
                  <a:tcPr/>
                </a:tc>
                <a:extLst>
                  <a:ext uri="{0D108BD9-81ED-4DB2-BD59-A6C34878D82A}">
                    <a16:rowId xmlns:a16="http://schemas.microsoft.com/office/drawing/2014/main" val="10005"/>
                  </a:ext>
                </a:extLst>
              </a:tr>
              <a:tr h="370840">
                <a:tc>
                  <a:txBody>
                    <a:bodyPr/>
                    <a:lstStyle/>
                    <a:p>
                      <a:r>
                        <a:rPr lang="en-US" dirty="0"/>
                        <a:t>Properties</a:t>
                      </a:r>
                    </a:p>
                  </a:txBody>
                  <a:tcPr/>
                </a:tc>
                <a:tc>
                  <a:txBody>
                    <a:bodyPr/>
                    <a:lstStyle/>
                    <a:p>
                      <a:r>
                        <a:rPr lang="en-US" dirty="0"/>
                        <a:t>Transactions,</a:t>
                      </a:r>
                      <a:r>
                        <a:rPr lang="en-US" baseline="0" dirty="0"/>
                        <a:t> ACID*</a:t>
                      </a:r>
                      <a:endParaRPr lang="en-US" dirty="0"/>
                    </a:p>
                  </a:txBody>
                  <a:tcPr/>
                </a:tc>
                <a:tc>
                  <a:txBody>
                    <a:bodyPr/>
                    <a:lstStyle/>
                    <a:p>
                      <a:r>
                        <a:rPr lang="en-US" dirty="0"/>
                        <a:t>CAP* theorem</a:t>
                      </a:r>
                      <a:r>
                        <a:rPr lang="en-US" baseline="0" dirty="0"/>
                        <a:t> (2/3),</a:t>
                      </a:r>
                    </a:p>
                    <a:p>
                      <a:r>
                        <a:rPr lang="en-US" baseline="0" dirty="0"/>
                        <a:t>eventual consistency</a:t>
                      </a:r>
                      <a:endParaRPr lang="en-US" dirty="0"/>
                    </a:p>
                  </a:txBody>
                  <a:tcPr/>
                </a:tc>
                <a:extLst>
                  <a:ext uri="{0D108BD9-81ED-4DB2-BD59-A6C34878D82A}">
                    <a16:rowId xmlns:a16="http://schemas.microsoft.com/office/drawing/2014/main" val="10006"/>
                  </a:ext>
                </a:extLst>
              </a:tr>
              <a:tr h="370840">
                <a:tc>
                  <a:txBody>
                    <a:bodyPr/>
                    <a:lstStyle/>
                    <a:p>
                      <a:r>
                        <a:rPr lang="en-US" dirty="0"/>
                        <a:t>Realizations</a:t>
                      </a:r>
                    </a:p>
                  </a:txBody>
                  <a:tcPr/>
                </a:tc>
                <a:tc>
                  <a:txBody>
                    <a:bodyPr/>
                    <a:lstStyle/>
                    <a:p>
                      <a:r>
                        <a:rPr lang="en-US" dirty="0"/>
                        <a:t>SQL</a:t>
                      </a:r>
                    </a:p>
                  </a:txBody>
                  <a:tcPr/>
                </a:tc>
                <a:tc>
                  <a:txBody>
                    <a:bodyPr/>
                    <a:lstStyle/>
                    <a:p>
                      <a:r>
                        <a:rPr lang="en-US" dirty="0"/>
                        <a:t>NoSQL:</a:t>
                      </a:r>
                      <a:endParaRPr lang="en-US" baseline="0" dirty="0"/>
                    </a:p>
                    <a:p>
                      <a:r>
                        <a:rPr lang="en-US" baseline="0" dirty="0" err="1"/>
                        <a:t>MongoDB</a:t>
                      </a:r>
                      <a:r>
                        <a:rPr lang="en-US" baseline="0" dirty="0"/>
                        <a:t>, </a:t>
                      </a:r>
                      <a:r>
                        <a:rPr lang="en-US" baseline="0" dirty="0" err="1"/>
                        <a:t>CouchDB</a:t>
                      </a:r>
                      <a:r>
                        <a:rPr lang="en-US" baseline="0" dirty="0"/>
                        <a:t>,</a:t>
                      </a:r>
                    </a:p>
                    <a:p>
                      <a:r>
                        <a:rPr lang="en-US" baseline="0" dirty="0" err="1"/>
                        <a:t>Hbase</a:t>
                      </a:r>
                      <a:r>
                        <a:rPr lang="en-US" baseline="0" dirty="0"/>
                        <a:t>, Cassandra, </a:t>
                      </a:r>
                      <a:r>
                        <a:rPr lang="en-US" baseline="0" dirty="0" err="1"/>
                        <a:t>Riak</a:t>
                      </a:r>
                      <a:r>
                        <a:rPr lang="en-US" baseline="0" dirty="0"/>
                        <a:t>, </a:t>
                      </a:r>
                      <a:r>
                        <a:rPr lang="en-US" baseline="0" dirty="0" err="1"/>
                        <a:t>Memcached</a:t>
                      </a:r>
                      <a:r>
                        <a:rPr lang="en-US" baseline="0" dirty="0"/>
                        <a:t>, </a:t>
                      </a:r>
                    </a:p>
                    <a:p>
                      <a:r>
                        <a:rPr lang="en-US" baseline="0" dirty="0"/>
                        <a:t>Apache River, …</a:t>
                      </a:r>
                      <a:endParaRPr lang="en-US" dirty="0"/>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144567" y="5952292"/>
            <a:ext cx="4659802" cy="338554"/>
          </a:xfrm>
          <a:prstGeom prst="rect">
            <a:avLst/>
          </a:prstGeom>
          <a:noFill/>
        </p:spPr>
        <p:txBody>
          <a:bodyPr wrap="none" rtlCol="0">
            <a:spAutoFit/>
          </a:bodyPr>
          <a:lstStyle/>
          <a:p>
            <a:r>
              <a:rPr lang="en-US" sz="1600" dirty="0"/>
              <a:t>ACID = Atomicity, Consistency, Isolation and Durability</a:t>
            </a:r>
          </a:p>
        </p:txBody>
      </p:sp>
      <p:sp>
        <p:nvSpPr>
          <p:cNvPr id="7" name="TextBox 6"/>
          <p:cNvSpPr txBox="1"/>
          <p:nvPr/>
        </p:nvSpPr>
        <p:spPr>
          <a:xfrm>
            <a:off x="152400" y="6290846"/>
            <a:ext cx="4320332" cy="338554"/>
          </a:xfrm>
          <a:prstGeom prst="rect">
            <a:avLst/>
          </a:prstGeom>
          <a:noFill/>
        </p:spPr>
        <p:txBody>
          <a:bodyPr wrap="square" rtlCol="0">
            <a:spAutoFit/>
          </a:bodyPr>
          <a:lstStyle/>
          <a:p>
            <a:r>
              <a:rPr lang="en-US" sz="1600" dirty="0"/>
              <a:t>CAP = Consistency, Availability, Partition Tolerance</a:t>
            </a:r>
          </a:p>
        </p:txBody>
      </p:sp>
    </p:spTree>
    <p:extLst>
      <p:ext uri="{BB962C8B-B14F-4D97-AF65-F5344CB8AC3E}">
        <p14:creationId xmlns:p14="http://schemas.microsoft.com/office/powerpoint/2010/main" val="801395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a:t>Contrast: Business Intelligence</a:t>
            </a:r>
          </a:p>
        </p:txBody>
      </p:sp>
      <p:graphicFrame>
        <p:nvGraphicFramePr>
          <p:cNvPr id="4" name="Table 3"/>
          <p:cNvGraphicFramePr>
            <a:graphicFrameLocks noGrp="1"/>
          </p:cNvGraphicFramePr>
          <p:nvPr>
            <p:extLst>
              <p:ext uri="{D42A27DB-BD31-4B8C-83A1-F6EECF244321}">
                <p14:modId xmlns:p14="http://schemas.microsoft.com/office/powerpoint/2010/main" val="2475155244"/>
              </p:ext>
            </p:extLst>
          </p:nvPr>
        </p:nvGraphicFramePr>
        <p:xfrm>
          <a:off x="1416649" y="943995"/>
          <a:ext cx="6185482" cy="1481262"/>
        </p:xfrm>
        <a:graphic>
          <a:graphicData uri="http://schemas.openxmlformats.org/drawingml/2006/table">
            <a:tbl>
              <a:tblPr firstRow="1" bandRow="1">
                <a:tableStyleId>{5C22544A-7EE6-4342-B048-85BDC9FD1C3A}</a:tableStyleId>
              </a:tblPr>
              <a:tblGrid>
                <a:gridCol w="2962794">
                  <a:extLst>
                    <a:ext uri="{9D8B030D-6E8A-4147-A177-3AD203B41FA5}">
                      <a16:colId xmlns:a16="http://schemas.microsoft.com/office/drawing/2014/main" val="20000"/>
                    </a:ext>
                  </a:extLst>
                </a:gridCol>
                <a:gridCol w="3222688">
                  <a:extLst>
                    <a:ext uri="{9D8B030D-6E8A-4147-A177-3AD203B41FA5}">
                      <a16:colId xmlns:a16="http://schemas.microsoft.com/office/drawing/2014/main" val="20001"/>
                    </a:ext>
                  </a:extLst>
                </a:gridCol>
              </a:tblGrid>
              <a:tr h="658302">
                <a:tc>
                  <a:txBody>
                    <a:bodyPr/>
                    <a:lstStyle/>
                    <a:p>
                      <a:r>
                        <a:rPr lang="en-US" sz="2400" dirty="0"/>
                        <a:t>Business</a:t>
                      </a:r>
                      <a:r>
                        <a:rPr lang="en-US" sz="2400" baseline="0" dirty="0"/>
                        <a:t> Intelligence</a:t>
                      </a:r>
                      <a:endParaRPr lang="en-US" sz="2400" dirty="0"/>
                    </a:p>
                  </a:txBody>
                  <a:tcPr/>
                </a:tc>
                <a:tc>
                  <a:txBody>
                    <a:bodyPr/>
                    <a:lstStyle/>
                    <a:p>
                      <a:r>
                        <a:rPr lang="en-US" sz="2400" dirty="0"/>
                        <a:t>Data Science</a:t>
                      </a:r>
                    </a:p>
                  </a:txBody>
                  <a:tcPr/>
                </a:tc>
                <a:extLst>
                  <a:ext uri="{0D108BD9-81ED-4DB2-BD59-A6C34878D82A}">
                    <a16:rowId xmlns:a16="http://schemas.microsoft.com/office/drawing/2014/main" val="10000"/>
                  </a:ext>
                </a:extLst>
              </a:tr>
              <a:tr h="702561">
                <a:tc>
                  <a:txBody>
                    <a:bodyPr/>
                    <a:lstStyle/>
                    <a:p>
                      <a:r>
                        <a:rPr lang="en-US" sz="2400" dirty="0">
                          <a:solidFill>
                            <a:srgbClr val="C00000"/>
                          </a:solidFill>
                        </a:rPr>
                        <a:t>Querying the past</a:t>
                      </a:r>
                    </a:p>
                  </a:txBody>
                  <a:tcPr/>
                </a:tc>
                <a:tc>
                  <a:txBody>
                    <a:bodyPr/>
                    <a:lstStyle/>
                    <a:p>
                      <a:r>
                        <a:rPr lang="en-US" sz="2400" dirty="0">
                          <a:solidFill>
                            <a:srgbClr val="C00000"/>
                          </a:solidFill>
                        </a:rPr>
                        <a:t>Querying the past present and future</a:t>
                      </a:r>
                    </a:p>
                  </a:txBody>
                  <a:tcPr/>
                </a:tc>
                <a:extLst>
                  <a:ext uri="{0D108BD9-81ED-4DB2-BD59-A6C34878D82A}">
                    <a16:rowId xmlns:a16="http://schemas.microsoft.com/office/drawing/2014/main" val="10001"/>
                  </a:ext>
                </a:extLst>
              </a:tr>
            </a:tbl>
          </a:graphicData>
        </a:graphic>
      </p:graphicFrame>
      <p:pic>
        <p:nvPicPr>
          <p:cNvPr id="5" name="Picture 4" descr="books.jpg"/>
          <p:cNvPicPr>
            <a:picLocks noChangeAspect="1"/>
          </p:cNvPicPr>
          <p:nvPr/>
        </p:nvPicPr>
        <p:blipFill>
          <a:blip r:embed="rId3" cstate="print"/>
          <a:stretch>
            <a:fillRect/>
          </a:stretch>
        </p:blipFill>
        <p:spPr>
          <a:xfrm>
            <a:off x="1508311" y="2690400"/>
            <a:ext cx="6093819" cy="1789321"/>
          </a:xfrm>
          <a:prstGeom prst="rect">
            <a:avLst/>
          </a:prstGeom>
        </p:spPr>
      </p:pic>
      <p:sp>
        <p:nvSpPr>
          <p:cNvPr id="2" name="TextBox 1"/>
          <p:cNvSpPr txBox="1"/>
          <p:nvPr/>
        </p:nvSpPr>
        <p:spPr>
          <a:xfrm>
            <a:off x="578840" y="4840448"/>
            <a:ext cx="7952764"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9543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a:t>Contrast: Machine Learning</a:t>
            </a:r>
          </a:p>
        </p:txBody>
      </p:sp>
      <p:graphicFrame>
        <p:nvGraphicFramePr>
          <p:cNvPr id="3" name="Table 2"/>
          <p:cNvGraphicFramePr>
            <a:graphicFrameLocks noGrp="1"/>
          </p:cNvGraphicFramePr>
          <p:nvPr>
            <p:extLst>
              <p:ext uri="{D42A27DB-BD31-4B8C-83A1-F6EECF244321}">
                <p14:modId xmlns:p14="http://schemas.microsoft.com/office/powerpoint/2010/main" val="2314472072"/>
              </p:ext>
            </p:extLst>
          </p:nvPr>
        </p:nvGraphicFramePr>
        <p:xfrm>
          <a:off x="4481492" y="1112648"/>
          <a:ext cx="3697774" cy="2886122"/>
        </p:xfrm>
        <a:graphic>
          <a:graphicData uri="http://schemas.openxmlformats.org/drawingml/2006/table">
            <a:tbl>
              <a:tblPr firstRow="1" bandRow="1">
                <a:tableStyleId>{00A15C55-8517-42AA-B614-E9B94910E393}</a:tableStyleId>
              </a:tblPr>
              <a:tblGrid>
                <a:gridCol w="3697774">
                  <a:extLst>
                    <a:ext uri="{9D8B030D-6E8A-4147-A177-3AD203B41FA5}">
                      <a16:colId xmlns:a16="http://schemas.microsoft.com/office/drawing/2014/main" val="20000"/>
                    </a:ext>
                  </a:extLst>
                </a:gridCol>
              </a:tblGrid>
              <a:tr h="461461">
                <a:tc>
                  <a:txBody>
                    <a:bodyPr/>
                    <a:lstStyle/>
                    <a:p>
                      <a:r>
                        <a:rPr lang="en-US" sz="2400" dirty="0"/>
                        <a:t>Data</a:t>
                      </a:r>
                      <a:r>
                        <a:rPr lang="en-US" sz="2400" baseline="0" dirty="0"/>
                        <a:t> Science</a:t>
                      </a:r>
                      <a:endParaRPr lang="en-US" sz="2400" dirty="0"/>
                    </a:p>
                  </a:txBody>
                  <a:tcPr/>
                </a:tc>
                <a:extLst>
                  <a:ext uri="{0D108BD9-81ED-4DB2-BD59-A6C34878D82A}">
                    <a16:rowId xmlns:a16="http://schemas.microsoft.com/office/drawing/2014/main" val="10000"/>
                  </a:ext>
                </a:extLst>
              </a:tr>
              <a:tr h="6615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Explore many models, build</a:t>
                      </a:r>
                      <a:r>
                        <a:rPr lang="en-US" baseline="0" dirty="0"/>
                        <a:t> and tune hybrids</a:t>
                      </a:r>
                      <a:endParaRPr lang="en-US" dirty="0"/>
                    </a:p>
                  </a:txBody>
                  <a:tcPr/>
                </a:tc>
                <a:extLst>
                  <a:ext uri="{0D108BD9-81ED-4DB2-BD59-A6C34878D82A}">
                    <a16:rowId xmlns:a16="http://schemas.microsoft.com/office/drawing/2014/main" val="10001"/>
                  </a:ext>
                </a:extLst>
              </a:tr>
              <a:tr h="411038">
                <a:tc>
                  <a:txBody>
                    <a:bodyPr/>
                    <a:lstStyle/>
                    <a:p>
                      <a:r>
                        <a:rPr lang="en-US" dirty="0"/>
                        <a:t>Understand empirical properties of models</a:t>
                      </a:r>
                    </a:p>
                  </a:txBody>
                  <a:tcPr/>
                </a:tc>
                <a:extLst>
                  <a:ext uri="{0D108BD9-81ED-4DB2-BD59-A6C34878D82A}">
                    <a16:rowId xmlns:a16="http://schemas.microsoft.com/office/drawing/2014/main" val="10002"/>
                  </a:ext>
                </a:extLst>
              </a:tr>
              <a:tr h="661560">
                <a:tc>
                  <a:txBody>
                    <a:bodyPr/>
                    <a:lstStyle/>
                    <a:p>
                      <a:r>
                        <a:rPr lang="en-US" dirty="0"/>
                        <a:t>Develop/use</a:t>
                      </a:r>
                      <a:r>
                        <a:rPr lang="en-US" baseline="0" dirty="0"/>
                        <a:t> tools that can handle massive datasets</a:t>
                      </a:r>
                      <a:endParaRPr lang="en-US" dirty="0"/>
                    </a:p>
                  </a:txBody>
                  <a:tcPr/>
                </a:tc>
                <a:extLst>
                  <a:ext uri="{0D108BD9-81ED-4DB2-BD59-A6C34878D82A}">
                    <a16:rowId xmlns:a16="http://schemas.microsoft.com/office/drawing/2014/main" val="10003"/>
                  </a:ext>
                </a:extLst>
              </a:tr>
              <a:tr h="461461">
                <a:tc>
                  <a:txBody>
                    <a:bodyPr/>
                    <a:lstStyle/>
                    <a:p>
                      <a:r>
                        <a:rPr lang="en-US" dirty="0"/>
                        <a:t>Take action!</a:t>
                      </a: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97584957"/>
              </p:ext>
            </p:extLst>
          </p:nvPr>
        </p:nvGraphicFramePr>
        <p:xfrm>
          <a:off x="746619" y="1112648"/>
          <a:ext cx="3338819" cy="2886122"/>
        </p:xfrm>
        <a:graphic>
          <a:graphicData uri="http://schemas.openxmlformats.org/drawingml/2006/table">
            <a:tbl>
              <a:tblPr firstRow="1" bandRow="1">
                <a:tableStyleId>{5C22544A-7EE6-4342-B048-85BDC9FD1C3A}</a:tableStyleId>
              </a:tblPr>
              <a:tblGrid>
                <a:gridCol w="3338819">
                  <a:extLst>
                    <a:ext uri="{9D8B030D-6E8A-4147-A177-3AD203B41FA5}">
                      <a16:colId xmlns:a16="http://schemas.microsoft.com/office/drawing/2014/main" val="20000"/>
                    </a:ext>
                  </a:extLst>
                </a:gridCol>
              </a:tblGrid>
              <a:tr h="459810">
                <a:tc>
                  <a:txBody>
                    <a:bodyPr/>
                    <a:lstStyle/>
                    <a:p>
                      <a:r>
                        <a:rPr lang="en-US" sz="2400" dirty="0"/>
                        <a:t>Machine</a:t>
                      </a:r>
                      <a:r>
                        <a:rPr lang="en-US" sz="2400" baseline="0" dirty="0"/>
                        <a:t> Learning</a:t>
                      </a:r>
                      <a:endParaRPr lang="en-US" sz="2400" dirty="0"/>
                    </a:p>
                  </a:txBody>
                  <a:tcPr/>
                </a:tc>
                <a:extLst>
                  <a:ext uri="{0D108BD9-81ED-4DB2-BD59-A6C34878D82A}">
                    <a16:rowId xmlns:a16="http://schemas.microsoft.com/office/drawing/2014/main" val="10000"/>
                  </a:ext>
                </a:extLst>
              </a:tr>
              <a:tr h="3972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Develop</a:t>
                      </a:r>
                      <a:r>
                        <a:rPr lang="en-US" baseline="0" dirty="0"/>
                        <a:t> new (individual) models</a:t>
                      </a:r>
                      <a:endParaRPr lang="en-US" dirty="0"/>
                    </a:p>
                  </a:txBody>
                  <a:tcPr/>
                </a:tc>
                <a:extLst>
                  <a:ext uri="{0D108BD9-81ED-4DB2-BD59-A6C34878D82A}">
                    <a16:rowId xmlns:a16="http://schemas.microsoft.com/office/drawing/2014/main" val="10001"/>
                  </a:ext>
                </a:extLst>
              </a:tr>
              <a:tr h="695255">
                <a:tc>
                  <a:txBody>
                    <a:bodyPr/>
                    <a:lstStyle/>
                    <a:p>
                      <a:r>
                        <a:rPr lang="en-US" dirty="0"/>
                        <a:t>Prove mathematical properties of models</a:t>
                      </a:r>
                    </a:p>
                  </a:txBody>
                  <a:tcPr/>
                </a:tc>
                <a:extLst>
                  <a:ext uri="{0D108BD9-81ED-4DB2-BD59-A6C34878D82A}">
                    <a16:rowId xmlns:a16="http://schemas.microsoft.com/office/drawing/2014/main" val="10002"/>
                  </a:ext>
                </a:extLst>
              </a:tr>
              <a:tr h="801928">
                <a:tc>
                  <a:txBody>
                    <a:bodyPr/>
                    <a:lstStyle/>
                    <a:p>
                      <a:r>
                        <a:rPr lang="en-US" dirty="0"/>
                        <a:t>Improve/validate on a few,</a:t>
                      </a:r>
                      <a:r>
                        <a:rPr lang="en-US" baseline="0" dirty="0"/>
                        <a:t> relatively clean, small datasets</a:t>
                      </a:r>
                      <a:endParaRPr lang="en-US" dirty="0"/>
                    </a:p>
                  </a:txBody>
                  <a:tcPr/>
                </a:tc>
                <a:extLst>
                  <a:ext uri="{0D108BD9-81ED-4DB2-BD59-A6C34878D82A}">
                    <a16:rowId xmlns:a16="http://schemas.microsoft.com/office/drawing/2014/main" val="10003"/>
                  </a:ext>
                </a:extLst>
              </a:tr>
              <a:tr h="531840">
                <a:tc>
                  <a:txBody>
                    <a:bodyPr/>
                    <a:lstStyle/>
                    <a:p>
                      <a:r>
                        <a:rPr lang="en-US" dirty="0"/>
                        <a:t>Publish a paper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4481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a:t>Outline</a:t>
            </a:r>
          </a:p>
        </p:txBody>
      </p:sp>
      <p:sp>
        <p:nvSpPr>
          <p:cNvPr id="3" name="Content Placeholder 2"/>
          <p:cNvSpPr>
            <a:spLocks noGrp="1"/>
          </p:cNvSpPr>
          <p:nvPr>
            <p:ph idx="1"/>
          </p:nvPr>
        </p:nvSpPr>
        <p:spPr/>
        <p:txBody>
          <a:bodyPr>
            <a:normAutofit lnSpcReduction="10000"/>
          </a:bodyPr>
          <a:lstStyle/>
          <a:p>
            <a:r>
              <a:rPr lang="en-IN" sz="4400" dirty="0"/>
              <a:t>Background</a:t>
            </a:r>
          </a:p>
          <a:p>
            <a:pPr lvl="1"/>
            <a:r>
              <a:rPr lang="en-IN" sz="4000" dirty="0"/>
              <a:t>DBMS and Data Mining </a:t>
            </a:r>
          </a:p>
          <a:p>
            <a:r>
              <a:rPr lang="en-IN" sz="4400" dirty="0"/>
              <a:t>About big data</a:t>
            </a:r>
          </a:p>
          <a:p>
            <a:r>
              <a:rPr lang="en-IN" sz="4400" dirty="0"/>
              <a:t>About data Science </a:t>
            </a:r>
          </a:p>
          <a:p>
            <a:r>
              <a:rPr lang="en-IN" sz="4400" b="1" dirty="0"/>
              <a:t>Trends in big data</a:t>
            </a:r>
          </a:p>
          <a:p>
            <a:r>
              <a:rPr lang="en-IN" sz="4400" dirty="0"/>
              <a:t>List of key papers on big data</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r>
              <a:rPr lang="en-IN" sz="3200" dirty="0"/>
              <a:t>Trends in Big Data</a:t>
            </a:r>
            <a:br>
              <a:rPr lang="en-IN" sz="1800" dirty="0"/>
            </a:br>
            <a:r>
              <a:rPr lang="en-IN" sz="1800" dirty="0"/>
              <a:t>https://www.datasciencecentral.com/profiles/blogs/13-new-trends-in-big-data-and-data-science</a:t>
            </a:r>
          </a:p>
        </p:txBody>
      </p:sp>
      <p:sp>
        <p:nvSpPr>
          <p:cNvPr id="3" name="Content Placeholder 2"/>
          <p:cNvSpPr>
            <a:spLocks noGrp="1"/>
          </p:cNvSpPr>
          <p:nvPr>
            <p:ph idx="1"/>
          </p:nvPr>
        </p:nvSpPr>
        <p:spPr>
          <a:xfrm>
            <a:off x="457200" y="1524000"/>
            <a:ext cx="8229600" cy="5029200"/>
          </a:xfrm>
        </p:spPr>
        <p:txBody>
          <a:bodyPr>
            <a:normAutofit fontScale="92500" lnSpcReduction="20000"/>
          </a:bodyPr>
          <a:lstStyle/>
          <a:p>
            <a:r>
              <a:rPr lang="en-IN" sz="2000" b="1" dirty="0"/>
              <a:t>The rise of data plumbing,</a:t>
            </a:r>
            <a:r>
              <a:rPr lang="en-IN" sz="2000" dirty="0"/>
              <a:t> to make big data run smoothly, safely, reliably, and fast through all "data pipes" (Internet, Intranet, in-memory, local servers, cloud, </a:t>
            </a:r>
            <a:r>
              <a:rPr lang="en-IN" sz="2000" dirty="0" err="1"/>
              <a:t>Hadoop</a:t>
            </a:r>
            <a:r>
              <a:rPr lang="en-IN" sz="2000" dirty="0"/>
              <a:t> clusters etc.), optimizing redundancy, load balance, data caching, data storage, data compression, signal extraction, data summarization and more. </a:t>
            </a:r>
          </a:p>
          <a:p>
            <a:endParaRPr lang="en-IN" sz="2000" dirty="0"/>
          </a:p>
          <a:p>
            <a:r>
              <a:rPr lang="en-IN" sz="2000" dirty="0"/>
              <a:t> </a:t>
            </a:r>
            <a:r>
              <a:rPr lang="en-IN" sz="2000" b="1" dirty="0"/>
              <a:t>The rise of the data plumber</a:t>
            </a:r>
            <a:r>
              <a:rPr lang="en-IN" sz="2000" dirty="0"/>
              <a:t>, system architect, and system analyst (a new breed of engineers and data scientists), a direct result of the rise of data plumbing </a:t>
            </a:r>
          </a:p>
          <a:p>
            <a:endParaRPr lang="en-IN" sz="2000" dirty="0"/>
          </a:p>
          <a:p>
            <a:r>
              <a:rPr lang="en-IN" sz="2000" b="1" dirty="0"/>
              <a:t>Use of data science in unusual fields such as astrophysics</a:t>
            </a:r>
            <a:r>
              <a:rPr lang="en-IN" sz="2000" dirty="0"/>
              <a:t>, and the other way around (data science integrating techniques from these fields)</a:t>
            </a:r>
          </a:p>
          <a:p>
            <a:endParaRPr lang="en-IN" sz="2000" dirty="0"/>
          </a:p>
          <a:p>
            <a:r>
              <a:rPr lang="en-IN" sz="2000" b="1" dirty="0"/>
              <a:t>Death of fake data scientist.</a:t>
            </a:r>
            <a:r>
              <a:rPr lang="en-IN" sz="2000" dirty="0"/>
              <a:t> Someone who is unable to provide added value on data is NOT a data scientist, as one of the core components of data science is creating added value on all sorts of data. The bubble in question is the </a:t>
            </a:r>
            <a:r>
              <a:rPr lang="en-IN" sz="2000" i="1" dirty="0"/>
              <a:t>fake data scientist</a:t>
            </a:r>
            <a:r>
              <a:rPr lang="en-IN" sz="2000" dirty="0"/>
              <a:t> bubble. Real data scientists (like me) generate significant value. They are a dime a dozen, but rarely found in large companies. </a:t>
            </a:r>
          </a:p>
          <a:p>
            <a:endParaRPr lang="en-IN" sz="2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Trends..</a:t>
            </a:r>
          </a:p>
        </p:txBody>
      </p:sp>
      <p:sp>
        <p:nvSpPr>
          <p:cNvPr id="3" name="Content Placeholder 2"/>
          <p:cNvSpPr>
            <a:spLocks noGrp="1"/>
          </p:cNvSpPr>
          <p:nvPr>
            <p:ph idx="1"/>
          </p:nvPr>
        </p:nvSpPr>
        <p:spPr>
          <a:xfrm>
            <a:off x="457200" y="1371600"/>
            <a:ext cx="8229600" cy="4754563"/>
          </a:xfrm>
        </p:spPr>
        <p:txBody>
          <a:bodyPr>
            <a:normAutofit fontScale="70000" lnSpcReduction="20000"/>
          </a:bodyPr>
          <a:lstStyle/>
          <a:p>
            <a:r>
              <a:rPr lang="en-IN" b="1" dirty="0"/>
              <a:t>The rise of the right-sized data </a:t>
            </a:r>
            <a:r>
              <a:rPr lang="en-IN" dirty="0"/>
              <a:t>(as oppose to big data). Other keywords related to this trend is "light analytics", big data diet", "data outsourcing", the re-birth of "small data". Not that big data is going away, it is indeed getting bigger every second, but many businesses are trying to leverage an increasingly smaller portion of it, rather than being lost in a (costly) ocean of unexploited data. </a:t>
            </a:r>
          </a:p>
          <a:p>
            <a:endParaRPr lang="en-IN" dirty="0"/>
          </a:p>
          <a:p>
            <a:r>
              <a:rPr lang="en-IN" b="1" dirty="0"/>
              <a:t>Putting more intelligence (sometimes called AI or deep learning) into rudimentary big data applications </a:t>
            </a:r>
            <a:r>
              <a:rPr lang="en-IN" dirty="0"/>
              <a:t>(currently lacking any true statistical science) such as recommendation engines, </a:t>
            </a:r>
            <a:r>
              <a:rPr lang="en-IN" dirty="0" err="1"/>
              <a:t>crowdsourcing</a:t>
            </a:r>
            <a:r>
              <a:rPr lang="en-IN" dirty="0"/>
              <a:t> or collaborative filtering. Purpose: detecting and eliminating spam, fake profiles, fake traffic, propaganda, attacks, scams, bad recommendations and other abuses, as early as possible.</a:t>
            </a:r>
          </a:p>
          <a:p>
            <a:endParaRPr lang="en-IN" dirty="0"/>
          </a:p>
          <a:p>
            <a:r>
              <a:rPr lang="en-IN" b="1" dirty="0"/>
              <a:t> Increased awareness of data security and protection</a:t>
            </a:r>
            <a:r>
              <a:rPr lang="en-IN" dirty="0"/>
              <a:t>, against computer or </a:t>
            </a:r>
            <a:r>
              <a:rPr lang="en-IN" dirty="0">
                <a:hlinkClick r:id="rId2"/>
              </a:rPr>
              <a:t>business hackers</a:t>
            </a:r>
            <a:r>
              <a:rPr lang="en-IN"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533400" y="914400"/>
            <a:ext cx="8001000" cy="4876800"/>
          </a:xfrm>
        </p:spPr>
        <p:txBody>
          <a:bodyPr/>
          <a:lstStyle/>
          <a:p>
            <a:pPr eaLnBrk="1" hangingPunct="1">
              <a:tabLst>
                <a:tab pos="6178550" algn="l"/>
              </a:tabLst>
            </a:pPr>
            <a:r>
              <a:rPr lang="en-US" sz="2400"/>
              <a:t>Understanding:  appreciation of why</a:t>
            </a:r>
          </a:p>
          <a:p>
            <a:pPr lvl="1" eaLnBrk="1" hangingPunct="1">
              <a:tabLst>
                <a:tab pos="6178550" algn="l"/>
              </a:tabLst>
            </a:pPr>
            <a:r>
              <a:rPr lang="en-US" sz="2000"/>
              <a:t>It is the process by which one can take knowledge and synthesize new knowledge from the previously held knowledge. </a:t>
            </a:r>
          </a:p>
          <a:p>
            <a:pPr lvl="1" eaLnBrk="1" hangingPunct="1">
              <a:tabLst>
                <a:tab pos="6178550" algn="l"/>
              </a:tabLst>
            </a:pPr>
            <a:r>
              <a:rPr lang="en-US" sz="2000"/>
              <a:t>The difference between understanding and knowledge is the difference between "learning" and "memorizing". </a:t>
            </a:r>
          </a:p>
          <a:p>
            <a:pPr lvl="1" eaLnBrk="1" hangingPunct="1">
              <a:tabLst>
                <a:tab pos="6178550" algn="l"/>
              </a:tabLst>
            </a:pPr>
            <a:r>
              <a:rPr lang="en-US" sz="2000"/>
              <a:t>People who have understanding can undertake useful actions because they can synthesize new knowledge, or in some cases, at least new information, from what is previously known (and understood). </a:t>
            </a:r>
          </a:p>
          <a:p>
            <a:pPr lvl="1" eaLnBrk="1" hangingPunct="1">
              <a:tabLst>
                <a:tab pos="6178550" algn="l"/>
              </a:tabLst>
            </a:pPr>
            <a:r>
              <a:rPr lang="en-US" sz="2000"/>
              <a:t>That is, understanding can build upon currently held information, knowledge and understanding itself. </a:t>
            </a:r>
          </a:p>
          <a:p>
            <a:pPr lvl="1" eaLnBrk="1" hangingPunct="1">
              <a:tabLst>
                <a:tab pos="6178550" algn="l"/>
              </a:tabLst>
            </a:pPr>
            <a:r>
              <a:rPr lang="en-US" sz="2000"/>
              <a:t>In computer parlance, AI systems possess understanding in the sense that they are able to synthesize new knowledge from previously stored information and knowledge. </a:t>
            </a:r>
          </a:p>
        </p:txBody>
      </p:sp>
      <p:sp>
        <p:nvSpPr>
          <p:cNvPr id="16387" name="Rectangle 3"/>
          <p:cNvSpPr>
            <a:spLocks noChangeArrowheads="1"/>
          </p:cNvSpPr>
          <p:nvPr/>
        </p:nvSpPr>
        <p:spPr bwMode="auto">
          <a:xfrm>
            <a:off x="1066800" y="228600"/>
            <a:ext cx="7010400" cy="838200"/>
          </a:xfrm>
          <a:prstGeom prst="rect">
            <a:avLst/>
          </a:prstGeom>
          <a:noFill/>
          <a:ln w="9525">
            <a:noFill/>
            <a:miter lim="800000"/>
            <a:headEnd/>
            <a:tailEnd/>
          </a:ln>
        </p:spPr>
        <p:txBody>
          <a:bodyPr anchor="ctr"/>
          <a:lstStyle/>
          <a:p>
            <a:pPr algn="ctr"/>
            <a:r>
              <a:rPr lang="en-US" sz="4000">
                <a:solidFill>
                  <a:schemeClr val="tx2"/>
                </a:solidFill>
              </a:rPr>
              <a:t> Content of Human Mind</a:t>
            </a: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Trends</a:t>
            </a:r>
          </a:p>
        </p:txBody>
      </p:sp>
      <p:sp>
        <p:nvSpPr>
          <p:cNvPr id="3" name="Content Placeholder 2"/>
          <p:cNvSpPr>
            <a:spLocks noGrp="1"/>
          </p:cNvSpPr>
          <p:nvPr>
            <p:ph idx="1"/>
          </p:nvPr>
        </p:nvSpPr>
        <p:spPr>
          <a:xfrm>
            <a:off x="457200" y="1600200"/>
            <a:ext cx="8229600" cy="4876800"/>
          </a:xfrm>
        </p:spPr>
        <p:txBody>
          <a:bodyPr>
            <a:normAutofit fontScale="62500" lnSpcReduction="20000"/>
          </a:bodyPr>
          <a:lstStyle/>
          <a:p>
            <a:r>
              <a:rPr lang="en-IN" b="1" dirty="0"/>
              <a:t>The rise of mobile data exploitation</a:t>
            </a:r>
            <a:r>
              <a:rPr lang="en-IN" dirty="0"/>
              <a:t>. For instance processing billions of text messages to detect the spread of a disease or other global risks, to help design alarm systems or market the right product in real-time (via opt-in, user-customized text messages) to a walking customer in a shopping mall. Not sure that even the NSA is capable of doing it as of today. </a:t>
            </a:r>
            <a:r>
              <a:rPr lang="en-IN" b="1" dirty="0"/>
              <a:t>The issue is more about capturing and reacting </a:t>
            </a:r>
            <a:r>
              <a:rPr lang="en-IN" b="1" dirty="0">
                <a:hlinkClick r:id="rId2"/>
              </a:rPr>
              <a:t>to the right signal</a:t>
            </a:r>
            <a:r>
              <a:rPr lang="en-IN" b="1" dirty="0"/>
              <a:t>, rather than absorbing/digesting big data. Another trend is optimization of revenue from mobile apps, leveraging mobile app dashboards. </a:t>
            </a:r>
          </a:p>
          <a:p>
            <a:endParaRPr lang="en-IN" dirty="0"/>
          </a:p>
          <a:p>
            <a:r>
              <a:rPr lang="en-IN" dirty="0"/>
              <a:t>The rise of the "automated statistician", in short, automated, scalable, robust analytic solutions fit for batch processing, real-time, machine-to-machine communications, and black-box analytics used by non-experts. </a:t>
            </a:r>
          </a:p>
          <a:p>
            <a:endParaRPr lang="en-IN" dirty="0"/>
          </a:p>
          <a:p>
            <a:r>
              <a:rPr lang="en-IN" dirty="0"/>
              <a:t>Predictive </a:t>
            </a:r>
            <a:r>
              <a:rPr lang="en-IN" dirty="0" err="1"/>
              <a:t>modeling</a:t>
            </a:r>
            <a:r>
              <a:rPr lang="en-IN" dirty="0"/>
              <a:t> </a:t>
            </a:r>
            <a:r>
              <a:rPr lang="en-IN" dirty="0">
                <a:hlinkClick r:id="rId3"/>
              </a:rPr>
              <a:t>without models</a:t>
            </a:r>
            <a:r>
              <a:rPr lang="en-IN" dirty="0"/>
              <a:t>. Operations research and mathematicians contributing to the science of predicting, bringing mathematical optimization and simulation as an alternative to </a:t>
            </a:r>
            <a:r>
              <a:rPr lang="en-IN" dirty="0">
                <a:hlinkClick r:id="rId4"/>
              </a:rPr>
              <a:t>delicate and mysterious statistical models</a:t>
            </a:r>
            <a:r>
              <a:rPr lang="en-IN"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Trends</a:t>
            </a:r>
          </a:p>
        </p:txBody>
      </p:sp>
      <p:sp>
        <p:nvSpPr>
          <p:cNvPr id="3" name="Content Placeholder 2"/>
          <p:cNvSpPr>
            <a:spLocks noGrp="1"/>
          </p:cNvSpPr>
          <p:nvPr>
            <p:ph idx="1"/>
          </p:nvPr>
        </p:nvSpPr>
        <p:spPr>
          <a:xfrm>
            <a:off x="457200" y="1219200"/>
            <a:ext cx="8229600" cy="5486400"/>
          </a:xfrm>
        </p:spPr>
        <p:txBody>
          <a:bodyPr>
            <a:noAutofit/>
          </a:bodyPr>
          <a:lstStyle/>
          <a:p>
            <a:r>
              <a:rPr lang="en-IN" sz="1800" b="1" dirty="0"/>
              <a:t>High performance computing (HPC) </a:t>
            </a:r>
            <a:r>
              <a:rPr lang="en-IN" sz="1800" dirty="0"/>
              <a:t>which could revolutionize the way algorithms are designed. </a:t>
            </a:r>
          </a:p>
          <a:p>
            <a:endParaRPr lang="en-IN" sz="1800" dirty="0"/>
          </a:p>
          <a:p>
            <a:r>
              <a:rPr lang="en-IN" sz="1800" b="1" dirty="0"/>
              <a:t>Increased collaboration between government agencies worldwide to standardize data and share it, </a:t>
            </a:r>
            <a:r>
              <a:rPr lang="en-IN" sz="1800" dirty="0"/>
              <a:t>for intelligence purposes. Imagine the census bureau sharing data with the IRS. Or banks in US sharing data with security agencies in Switzerland. </a:t>
            </a:r>
          </a:p>
          <a:p>
            <a:endParaRPr lang="en-IN" sz="1800" dirty="0"/>
          </a:p>
          <a:p>
            <a:r>
              <a:rPr lang="en-IN" sz="1800" b="1" dirty="0"/>
              <a:t>Forecasting space weather </a:t>
            </a:r>
            <a:r>
              <a:rPr lang="en-IN" sz="1800" dirty="0"/>
              <a:t>(best time / best location lo land on Mars), and natural events on Earth (volcanoes, Earthquakes, undersea weather patterns and implications to humans, when will Earth's magnetic field flip).  </a:t>
            </a:r>
          </a:p>
          <a:p>
            <a:endParaRPr lang="en-IN" sz="1800" dirty="0"/>
          </a:p>
          <a:p>
            <a:r>
              <a:rPr lang="en-IN" sz="1800" b="1" dirty="0"/>
              <a:t>Use of data science for automated content generation (including content aggregation and classification); for automated correction of student essays; data science used in court to strengthen the level of evidence - or lack of - against a defendant;  for plagiarism detection; for car traffic optimization and to compute optimum routes; for identifying, selecting and keeping ideal employees; for automated IRS audits sent to taxpayers to avoid costly litigation and time wasting; for urban planning; for </a:t>
            </a:r>
            <a:r>
              <a:rPr lang="en-IN" sz="1800" b="1" dirty="0">
                <a:hlinkClick r:id="rId2"/>
              </a:rPr>
              <a:t>precision agriculture</a:t>
            </a:r>
            <a:endParaRPr lang="en-IN" sz="1800"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Trends..</a:t>
            </a:r>
          </a:p>
        </p:txBody>
      </p:sp>
      <p:sp>
        <p:nvSpPr>
          <p:cNvPr id="3" name="Content Placeholder 2"/>
          <p:cNvSpPr>
            <a:spLocks noGrp="1"/>
          </p:cNvSpPr>
          <p:nvPr>
            <p:ph idx="1"/>
          </p:nvPr>
        </p:nvSpPr>
        <p:spPr/>
        <p:txBody>
          <a:bodyPr>
            <a:normAutofit fontScale="70000" lnSpcReduction="20000"/>
          </a:bodyPr>
          <a:lstStyle/>
          <a:p>
            <a:r>
              <a:rPr lang="en-IN" b="1" dirty="0"/>
              <a:t>Measuring yield of big data </a:t>
            </a:r>
            <a:r>
              <a:rPr lang="en-IN" dirty="0"/>
              <a:t>or data science initiatives (that is, benefit after software and HR costs, over baseline) </a:t>
            </a:r>
          </a:p>
          <a:p>
            <a:endParaRPr lang="en-IN" dirty="0"/>
          </a:p>
          <a:p>
            <a:r>
              <a:rPr lang="en-IN" b="1" dirty="0"/>
              <a:t>Digital health: diagnostic/treatment offered by a robot (artificial intelligence, decision trees) and/or remote doctors</a:t>
            </a:r>
            <a:r>
              <a:rPr lang="en-IN" dirty="0"/>
              <a:t>; digital law: same thing, with attorneys replaced by robots, at least for mundane cases or tasks. Even lawyers and doctors could have their jobs replaced by robots! This assumes that a lot of medical or legal data gets centralized, processed and made well structured for easy querying, updating and retrieval by (automated) deep learning systems. </a:t>
            </a:r>
          </a:p>
          <a:p>
            <a:endParaRPr lang="en-IN" dirty="0"/>
          </a:p>
          <a:p>
            <a:r>
              <a:rPr lang="en-IN" b="1" dirty="0"/>
              <a:t>Analytic processes (even in batch mode) accessible from your browser </a:t>
            </a:r>
            <a:r>
              <a:rPr lang="en-IN" dirty="0"/>
              <a:t>anywhere on any device. Growth of analytics apps and APIs.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a:t>Outline</a:t>
            </a:r>
          </a:p>
        </p:txBody>
      </p:sp>
      <p:sp>
        <p:nvSpPr>
          <p:cNvPr id="3" name="Content Placeholder 2"/>
          <p:cNvSpPr>
            <a:spLocks noGrp="1"/>
          </p:cNvSpPr>
          <p:nvPr>
            <p:ph idx="1"/>
          </p:nvPr>
        </p:nvSpPr>
        <p:spPr/>
        <p:txBody>
          <a:bodyPr>
            <a:normAutofit lnSpcReduction="10000"/>
          </a:bodyPr>
          <a:lstStyle/>
          <a:p>
            <a:r>
              <a:rPr lang="en-IN" sz="4400" dirty="0"/>
              <a:t>Background</a:t>
            </a:r>
          </a:p>
          <a:p>
            <a:pPr lvl="1"/>
            <a:r>
              <a:rPr lang="en-IN" sz="4000" dirty="0"/>
              <a:t>DBMS and Data Mining </a:t>
            </a:r>
          </a:p>
          <a:p>
            <a:r>
              <a:rPr lang="en-IN" sz="4400" dirty="0"/>
              <a:t>About big data</a:t>
            </a:r>
          </a:p>
          <a:p>
            <a:r>
              <a:rPr lang="en-IN" sz="4400" dirty="0"/>
              <a:t>About data Science </a:t>
            </a:r>
          </a:p>
          <a:p>
            <a:r>
              <a:rPr lang="en-IN" sz="4400" dirty="0"/>
              <a:t>Trends in big data</a:t>
            </a:r>
          </a:p>
          <a:p>
            <a:r>
              <a:rPr lang="en-IN" sz="4400" b="1" dirty="0"/>
              <a:t>List of key papers on big data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 of Important Papers</a:t>
            </a:r>
          </a:p>
        </p:txBody>
      </p:sp>
      <p:sp>
        <p:nvSpPr>
          <p:cNvPr id="3" name="Content Placeholder 2"/>
          <p:cNvSpPr>
            <a:spLocks noGrp="1"/>
          </p:cNvSpPr>
          <p:nvPr>
            <p:ph idx="1"/>
          </p:nvPr>
        </p:nvSpPr>
        <p:spPr>
          <a:xfrm>
            <a:off x="457200" y="1295400"/>
            <a:ext cx="8229600" cy="5334000"/>
          </a:xfrm>
        </p:spPr>
        <p:txBody>
          <a:bodyPr>
            <a:normAutofit fontScale="70000" lnSpcReduction="20000"/>
          </a:bodyPr>
          <a:lstStyle/>
          <a:p>
            <a:r>
              <a:rPr lang="en-IN" u="sng" dirty="0" err="1">
                <a:hlinkClick r:id="rId2"/>
              </a:rPr>
              <a:t>MapReduce</a:t>
            </a:r>
            <a:r>
              <a:rPr lang="en-IN" u="sng" dirty="0">
                <a:hlinkClick r:id="rId2"/>
              </a:rPr>
              <a:t>: Simplified Data Processing on Large Clusters</a:t>
            </a:r>
            <a:endParaRPr lang="en-IN" dirty="0"/>
          </a:p>
          <a:p>
            <a:pPr>
              <a:buNone/>
            </a:pPr>
            <a:r>
              <a:rPr lang="en-IN" dirty="0"/>
              <a:t>	This paper presents </a:t>
            </a:r>
            <a:r>
              <a:rPr lang="en-IN" dirty="0" err="1"/>
              <a:t>MapReduce</a:t>
            </a:r>
            <a:r>
              <a:rPr lang="en-IN" dirty="0"/>
              <a:t>, a programming model and its implementation for large-scale distributed clusters. The main idea is to have a general execution model for codes that need to process a large amount of data over hundreds of machines.</a:t>
            </a:r>
          </a:p>
          <a:p>
            <a:pPr>
              <a:buNone/>
            </a:pPr>
            <a:endParaRPr lang="en-IN" dirty="0"/>
          </a:p>
          <a:p>
            <a:r>
              <a:rPr lang="en-IN" u="sng" dirty="0">
                <a:hlinkClick r:id="rId3"/>
              </a:rPr>
              <a:t>The Google File System</a:t>
            </a:r>
            <a:endParaRPr lang="en-IN" dirty="0"/>
          </a:p>
          <a:p>
            <a:pPr>
              <a:buNone/>
            </a:pPr>
            <a:r>
              <a:rPr lang="en-IN" dirty="0"/>
              <a:t>	It presents Google File System, a scalable distributed file system for large distributed data-intensive applications, which provides fault tolerance while running on inexpensive commodity hardware, and it delivers high aggregate performance to a large number of clients.</a:t>
            </a:r>
          </a:p>
          <a:p>
            <a:pPr>
              <a:buNone/>
            </a:pPr>
            <a:endParaRPr lang="en-IN" dirty="0"/>
          </a:p>
          <a:p>
            <a:r>
              <a:rPr lang="en-IN" u="sng" dirty="0" err="1">
                <a:hlinkClick r:id="rId4"/>
              </a:rPr>
              <a:t>Bigtable</a:t>
            </a:r>
            <a:r>
              <a:rPr lang="en-IN" u="sng" dirty="0">
                <a:hlinkClick r:id="rId4"/>
              </a:rPr>
              <a:t>: A Distributed Storage System for Structured Data</a:t>
            </a:r>
            <a:endParaRPr lang="en-IN" dirty="0"/>
          </a:p>
          <a:p>
            <a:pPr>
              <a:buNone/>
            </a:pPr>
            <a:r>
              <a:rPr lang="en-IN" dirty="0"/>
              <a:t>	This paper presents the simple data model provided by </a:t>
            </a:r>
            <a:r>
              <a:rPr lang="en-IN" dirty="0" err="1"/>
              <a:t>Bigtable</a:t>
            </a:r>
            <a:r>
              <a:rPr lang="en-IN" dirty="0"/>
              <a:t>, which gives clients dynamic control over data layout and format, and the design and implementation of </a:t>
            </a:r>
            <a:r>
              <a:rPr lang="en-IN" dirty="0" err="1"/>
              <a:t>Bigtable</a:t>
            </a:r>
            <a:r>
              <a:rPr lang="en-IN" dirty="0"/>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dirty="0"/>
              <a:t>List...</a:t>
            </a:r>
          </a:p>
        </p:txBody>
      </p:sp>
      <p:sp>
        <p:nvSpPr>
          <p:cNvPr id="3" name="Content Placeholder 2"/>
          <p:cNvSpPr>
            <a:spLocks noGrp="1"/>
          </p:cNvSpPr>
          <p:nvPr>
            <p:ph idx="1"/>
          </p:nvPr>
        </p:nvSpPr>
        <p:spPr>
          <a:xfrm>
            <a:off x="381000" y="1143000"/>
            <a:ext cx="8305800" cy="5715000"/>
          </a:xfrm>
        </p:spPr>
        <p:txBody>
          <a:bodyPr>
            <a:noAutofit/>
          </a:bodyPr>
          <a:lstStyle/>
          <a:p>
            <a:r>
              <a:rPr lang="en-IN" sz="2000" u="sng" dirty="0">
                <a:hlinkClick r:id="rId2"/>
              </a:rPr>
              <a:t>Dynamo: Amazon’s Highly Available Key-value Store</a:t>
            </a:r>
            <a:endParaRPr lang="en-IN" sz="2000" dirty="0"/>
          </a:p>
          <a:p>
            <a:pPr>
              <a:buNone/>
            </a:pPr>
            <a:r>
              <a:rPr lang="en-IN" sz="2000" dirty="0"/>
              <a:t>	This paper presents the design and implementation of Dynamo, a highly available key-value storage system that some of Amazon’s core services use to provide an “always-on” experience.</a:t>
            </a:r>
          </a:p>
          <a:p>
            <a:pPr>
              <a:buNone/>
            </a:pPr>
            <a:endParaRPr lang="en-IN" sz="2000" dirty="0"/>
          </a:p>
          <a:p>
            <a:r>
              <a:rPr lang="en-IN" sz="2000" u="sng" dirty="0">
                <a:hlinkClick r:id="rId3"/>
              </a:rPr>
              <a:t>The Chubby lock service for loosely-coupled distributed systems</a:t>
            </a:r>
            <a:endParaRPr lang="en-IN" sz="2000" dirty="0"/>
          </a:p>
          <a:p>
            <a:pPr>
              <a:buNone/>
            </a:pPr>
            <a:r>
              <a:rPr lang="en-IN" sz="2000" dirty="0"/>
              <a:t>	Chubby is a distributed lock service; it does a lot of the hard parts of building distributed systems and provides its users with a familiar interface (writing files, taking a lock, file permissions). The paper describes it, focusing on the API rather than the implementation details.</a:t>
            </a:r>
          </a:p>
          <a:p>
            <a:pPr>
              <a:buNone/>
            </a:pPr>
            <a:endParaRPr lang="en-IN" sz="2000" dirty="0"/>
          </a:p>
          <a:p>
            <a:r>
              <a:rPr lang="en-IN" sz="2000" u="sng" dirty="0" err="1">
                <a:hlinkClick r:id="rId4"/>
              </a:rPr>
              <a:t>Chukwa</a:t>
            </a:r>
            <a:r>
              <a:rPr lang="en-IN" sz="2000" u="sng" dirty="0">
                <a:hlinkClick r:id="rId4"/>
              </a:rPr>
              <a:t>: A large-scale monitoring system</a:t>
            </a:r>
            <a:endParaRPr lang="en-IN" sz="2000" dirty="0"/>
          </a:p>
          <a:p>
            <a:pPr>
              <a:buNone/>
            </a:pPr>
            <a:r>
              <a:rPr lang="en-IN" sz="2000" dirty="0"/>
              <a:t>	This paper describes the design and initial implementation of </a:t>
            </a:r>
            <a:r>
              <a:rPr lang="en-IN" sz="2000" dirty="0" err="1"/>
              <a:t>Chukwa</a:t>
            </a:r>
            <a:r>
              <a:rPr lang="en-IN" sz="2000" dirty="0"/>
              <a:t>, a data collection system for monitoring and analyzing large distributed systems. </a:t>
            </a:r>
            <a:r>
              <a:rPr lang="en-IN" sz="2000" dirty="0" err="1"/>
              <a:t>Chukwa</a:t>
            </a:r>
            <a:r>
              <a:rPr lang="en-IN" sz="2000" dirty="0"/>
              <a:t> is built on top of </a:t>
            </a:r>
            <a:r>
              <a:rPr lang="en-IN" sz="2000" dirty="0" err="1"/>
              <a:t>Hadoop</a:t>
            </a:r>
            <a:r>
              <a:rPr lang="en-IN" sz="2000" dirty="0"/>
              <a:t>, an open source distributed </a:t>
            </a:r>
            <a:r>
              <a:rPr lang="en-IN" sz="2000" dirty="0" err="1"/>
              <a:t>filesystem</a:t>
            </a:r>
            <a:r>
              <a:rPr lang="en-IN" sz="2000" dirty="0"/>
              <a:t> and </a:t>
            </a:r>
            <a:r>
              <a:rPr lang="en-IN" sz="2000" dirty="0" err="1"/>
              <a:t>MapReduce</a:t>
            </a:r>
            <a:r>
              <a:rPr lang="en-IN" sz="2000" dirty="0"/>
              <a:t> implementation, and inherits </a:t>
            </a:r>
            <a:r>
              <a:rPr lang="en-IN" sz="2000" dirty="0" err="1"/>
              <a:t>Hadoop’s</a:t>
            </a:r>
            <a:r>
              <a:rPr lang="en-IN" sz="2000" dirty="0"/>
              <a:t> scalability and robustness.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r>
              <a:rPr lang="en-IN" u="sng" dirty="0">
                <a:hlinkClick r:id="rId2"/>
              </a:rPr>
              <a:t>Cassandra – A Decentralized Structured Storage System</a:t>
            </a:r>
            <a:endParaRPr lang="en-IN" dirty="0"/>
          </a:p>
          <a:p>
            <a:pPr>
              <a:buNone/>
            </a:pPr>
            <a:r>
              <a:rPr lang="en-IN" dirty="0"/>
              <a:t>	Cassandra is a distributed storage system for managing very large amounts of structured data spread out across many commodity servers, while providing highly available service with no single point of failure.</a:t>
            </a:r>
          </a:p>
          <a:p>
            <a:endParaRPr lang="en-IN" dirty="0"/>
          </a:p>
          <a:p>
            <a:r>
              <a:rPr lang="en-IN" u="sng" dirty="0" err="1">
                <a:hlinkClick r:id="rId3"/>
              </a:rPr>
              <a:t>HadoopDB</a:t>
            </a:r>
            <a:r>
              <a:rPr lang="en-IN" u="sng" dirty="0">
                <a:hlinkClick r:id="rId3"/>
              </a:rPr>
              <a:t>: An Architectural Hybrid of </a:t>
            </a:r>
            <a:r>
              <a:rPr lang="en-IN" u="sng" dirty="0" err="1">
                <a:hlinkClick r:id="rId3"/>
              </a:rPr>
              <a:t>MapReduce</a:t>
            </a:r>
            <a:r>
              <a:rPr lang="en-IN" u="sng" dirty="0">
                <a:hlinkClick r:id="rId3"/>
              </a:rPr>
              <a:t> and DBMS Technologies for Analytical Workloads</a:t>
            </a:r>
            <a:endParaRPr lang="en-IN" dirty="0"/>
          </a:p>
          <a:p>
            <a:pPr>
              <a:buNone/>
            </a:pPr>
            <a:r>
              <a:rPr lang="en-IN" dirty="0"/>
              <a:t>	There are two schools of thought regarding what technology to use for data analysis. Proponents of parallel databases argue that the strong emphasis on performance and efficiency of parallel databases makes them well-suited to perform such analysis. On the other hand, others argue that </a:t>
            </a:r>
            <a:r>
              <a:rPr lang="en-IN" dirty="0" err="1"/>
              <a:t>MapReduce</a:t>
            </a:r>
            <a:r>
              <a:rPr lang="en-IN" dirty="0"/>
              <a:t>-based systems are better suited due to their superior scalability, fault tolerance, and flexibility to handle unstructured data. This paper explores the feasibility of building a hybrid system.</a:t>
            </a:r>
          </a:p>
          <a:p>
            <a:pPr>
              <a:buNone/>
            </a:pPr>
            <a:endParaRPr lang="en-IN" dirty="0"/>
          </a:p>
          <a:p>
            <a:r>
              <a:rPr lang="en-IN" u="sng" dirty="0">
                <a:hlinkClick r:id="rId4"/>
              </a:rPr>
              <a:t>S4: Distributed Stream Computing Platform.</a:t>
            </a:r>
            <a:endParaRPr lang="en-IN" dirty="0"/>
          </a:p>
          <a:p>
            <a:pPr>
              <a:buNone/>
            </a:pPr>
            <a:r>
              <a:rPr lang="en-IN" dirty="0"/>
              <a:t>	This paper outlines the S4 architecture in detail, describes various applications, including real-life deployments, to show that the S4 design is surprisingly flexible and lends itself to run in large clusters built with commodity hardware.</a:t>
            </a:r>
          </a:p>
          <a:p>
            <a:pPr>
              <a:buNone/>
            </a:pPr>
            <a:endParaRPr lang="en-IN" dirty="0"/>
          </a:p>
          <a:p>
            <a:endParaRPr lang="en-I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a:xfrm>
            <a:off x="457200" y="1295400"/>
            <a:ext cx="8229600" cy="5257800"/>
          </a:xfrm>
        </p:spPr>
        <p:txBody>
          <a:bodyPr>
            <a:normAutofit fontScale="70000" lnSpcReduction="20000"/>
          </a:bodyPr>
          <a:lstStyle/>
          <a:p>
            <a:r>
              <a:rPr lang="en-IN" u="sng" dirty="0" err="1">
                <a:hlinkClick r:id="rId2"/>
              </a:rPr>
              <a:t>Dremel</a:t>
            </a:r>
            <a:r>
              <a:rPr lang="en-IN" u="sng" dirty="0">
                <a:hlinkClick r:id="rId2"/>
              </a:rPr>
              <a:t>: Interactive Analysis of Web-Scale Datasets</a:t>
            </a:r>
            <a:endParaRPr lang="en-IN" dirty="0"/>
          </a:p>
          <a:p>
            <a:pPr>
              <a:buNone/>
            </a:pPr>
            <a:r>
              <a:rPr lang="en-IN" dirty="0"/>
              <a:t>	This paper describes the architecture and implementation of </a:t>
            </a:r>
            <a:r>
              <a:rPr lang="en-IN" dirty="0" err="1"/>
              <a:t>Dremel</a:t>
            </a:r>
            <a:r>
              <a:rPr lang="en-IN" dirty="0"/>
              <a:t>, a scalable, interactive ad-hoc query system for analysis of read-only nested data, and explains how it complements </a:t>
            </a:r>
            <a:r>
              <a:rPr lang="en-IN" dirty="0" err="1"/>
              <a:t>MapReduce</a:t>
            </a:r>
            <a:r>
              <a:rPr lang="en-IN" dirty="0"/>
              <a:t>-based computing.</a:t>
            </a:r>
          </a:p>
          <a:p>
            <a:pPr>
              <a:buNone/>
            </a:pPr>
            <a:endParaRPr lang="en-IN" dirty="0"/>
          </a:p>
          <a:p>
            <a:r>
              <a:rPr lang="en-IN" u="sng" dirty="0">
                <a:hlinkClick r:id="rId3"/>
              </a:rPr>
              <a:t>Large-scale Incremental Processing Using Distributed Transactions and Notifications</a:t>
            </a:r>
            <a:endParaRPr lang="en-IN" dirty="0"/>
          </a:p>
          <a:p>
            <a:pPr>
              <a:buNone/>
            </a:pPr>
            <a:r>
              <a:rPr lang="en-IN" dirty="0"/>
              <a:t>	Percolator is a system for incrementally processing updates to a large data set, and deployed it to create the Google web search index. This indexing system based on incremental processing replaced Google’s batch-based indexing system.</a:t>
            </a:r>
          </a:p>
          <a:p>
            <a:pPr>
              <a:buNone/>
            </a:pPr>
            <a:endParaRPr lang="en-IN" dirty="0"/>
          </a:p>
          <a:p>
            <a:r>
              <a:rPr lang="en-IN" u="sng" dirty="0" err="1">
                <a:hlinkClick r:id="rId4"/>
              </a:rPr>
              <a:t>Pregel</a:t>
            </a:r>
            <a:r>
              <a:rPr lang="en-IN" u="sng" dirty="0">
                <a:hlinkClick r:id="rId4"/>
              </a:rPr>
              <a:t>: A System for Large-Scale Graph Processing</a:t>
            </a:r>
            <a:endParaRPr lang="en-IN" dirty="0"/>
          </a:p>
          <a:p>
            <a:pPr>
              <a:buNone/>
            </a:pPr>
            <a:r>
              <a:rPr lang="en-IN" dirty="0"/>
              <a:t>	This paper presents a computational model suitable to solve many practical computing problems that concerns large graphs.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p:txBody>
          <a:bodyPr>
            <a:normAutofit fontScale="62500" lnSpcReduction="20000"/>
          </a:bodyPr>
          <a:lstStyle/>
          <a:p>
            <a:r>
              <a:rPr lang="en-IN" u="sng" dirty="0">
                <a:hlinkClick r:id="rId2"/>
              </a:rPr>
              <a:t>Spanner: Google’s Globally-Distributed Database</a:t>
            </a:r>
            <a:endParaRPr lang="en-IN" dirty="0"/>
          </a:p>
          <a:p>
            <a:pPr>
              <a:buNone/>
            </a:pPr>
            <a:r>
              <a:rPr lang="en-IN" dirty="0"/>
              <a:t>	It explains about Spanner, Google’s scalable, multi-version, globally-distributed, and synchronously-replicated database. It is the first system to distribute data at global scale and support externally-consistent distributed transactions.</a:t>
            </a:r>
          </a:p>
          <a:p>
            <a:pPr>
              <a:buNone/>
            </a:pPr>
            <a:endParaRPr lang="en-IN" dirty="0"/>
          </a:p>
          <a:p>
            <a:r>
              <a:rPr lang="en-IN" u="sng" dirty="0">
                <a:hlinkClick r:id="rId3"/>
              </a:rPr>
              <a:t>Shark: Fast Data Analysis Using Coarse-grained Distributed Memory</a:t>
            </a:r>
            <a:endParaRPr lang="en-IN" dirty="0"/>
          </a:p>
          <a:p>
            <a:pPr>
              <a:buNone/>
            </a:pPr>
            <a:r>
              <a:rPr lang="en-IN" dirty="0"/>
              <a:t>	Shark is a research data analysis system built on a novel coarse-grained distributed shared-memory abstraction. Shark marries query processing with deep data analysis, providing a unified system for easy data manipulation using SQL and pushing sophisticated analysis closer to data.</a:t>
            </a:r>
          </a:p>
          <a:p>
            <a:pPr>
              <a:buNone/>
            </a:pPr>
            <a:endParaRPr lang="en-IN" dirty="0"/>
          </a:p>
          <a:p>
            <a:r>
              <a:rPr lang="en-IN" u="sng" dirty="0">
                <a:hlinkClick r:id="rId4"/>
              </a:rPr>
              <a:t>The </a:t>
            </a:r>
            <a:r>
              <a:rPr lang="en-IN" u="sng" dirty="0" err="1">
                <a:hlinkClick r:id="rId4"/>
              </a:rPr>
              <a:t>PageRank</a:t>
            </a:r>
            <a:r>
              <a:rPr lang="en-IN" u="sng" dirty="0">
                <a:hlinkClick r:id="rId4"/>
              </a:rPr>
              <a:t> Citation Ranking: Bringing Order to the Web</a:t>
            </a:r>
            <a:endParaRPr lang="en-IN" dirty="0"/>
          </a:p>
          <a:p>
            <a:pPr>
              <a:buNone/>
            </a:pPr>
            <a:r>
              <a:rPr lang="en-IN" dirty="0"/>
              <a:t>	This paper describes </a:t>
            </a:r>
            <a:r>
              <a:rPr lang="en-IN" dirty="0" err="1"/>
              <a:t>PageRank</a:t>
            </a:r>
            <a:r>
              <a:rPr lang="en-IN" dirty="0"/>
              <a:t>, a method for rating Web pages objectively and mechanically, effectively measuring the human interest and attention devoted to them.</a:t>
            </a:r>
          </a:p>
          <a:p>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a:xfrm>
            <a:off x="457200" y="1219200"/>
            <a:ext cx="8229600" cy="5638800"/>
          </a:xfrm>
        </p:spPr>
        <p:txBody>
          <a:bodyPr>
            <a:normAutofit fontScale="70000" lnSpcReduction="20000"/>
          </a:bodyPr>
          <a:lstStyle/>
          <a:p>
            <a:r>
              <a:rPr lang="en-IN" u="sng" dirty="0">
                <a:hlinkClick r:id="rId2"/>
              </a:rPr>
              <a:t>A Few Useful Things to Know about Machine Learning</a:t>
            </a:r>
            <a:endParaRPr lang="en-IN" dirty="0"/>
          </a:p>
          <a:p>
            <a:pPr>
              <a:buNone/>
            </a:pPr>
            <a:r>
              <a:rPr lang="en-IN" dirty="0"/>
              <a:t> 	This paper summarizes twelve key lessons that machine learning researchers and practitioners have learned, which include pitfalls to avoid, important issues to focus on, and answers to common questions.</a:t>
            </a:r>
          </a:p>
          <a:p>
            <a:pPr>
              <a:buNone/>
            </a:pPr>
            <a:endParaRPr lang="en-IN" dirty="0"/>
          </a:p>
          <a:p>
            <a:r>
              <a:rPr lang="en-IN" u="sng" dirty="0">
                <a:hlinkClick r:id="rId3"/>
              </a:rPr>
              <a:t>Random Forests</a:t>
            </a:r>
            <a:endParaRPr lang="en-IN" dirty="0"/>
          </a:p>
          <a:p>
            <a:pPr>
              <a:buNone/>
            </a:pPr>
            <a:r>
              <a:rPr lang="en-IN" dirty="0"/>
              <a:t>	This paper describes a method of building a forest of uncorrelated trees using a CART like procedure, combined with randomized node optimization and bagging. In addition, it combines several ingredients, which form the basis of the modern practice of random forests.</a:t>
            </a:r>
          </a:p>
          <a:p>
            <a:pPr>
              <a:buNone/>
            </a:pPr>
            <a:endParaRPr lang="en-IN" dirty="0"/>
          </a:p>
          <a:p>
            <a:r>
              <a:rPr lang="en-IN" u="sng" dirty="0">
                <a:hlinkClick r:id="rId4"/>
              </a:rPr>
              <a:t>A Relational Model of Data for Large Shared Data Banks</a:t>
            </a:r>
            <a:endParaRPr lang="en-IN" dirty="0"/>
          </a:p>
          <a:p>
            <a:pPr>
              <a:buNone/>
            </a:pPr>
            <a:r>
              <a:rPr lang="en-IN" dirty="0"/>
              <a:t>	Written by EF </a:t>
            </a:r>
            <a:r>
              <a:rPr lang="en-IN" dirty="0" err="1"/>
              <a:t>Codd</a:t>
            </a:r>
            <a:r>
              <a:rPr lang="en-IN" dirty="0"/>
              <a:t> in 1970, this paper was a breakthrough in Relational Data Base systems. He was the man who first conceived of the relational model for database management.</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95400" y="0"/>
            <a:ext cx="6934200" cy="685800"/>
          </a:xfrm>
        </p:spPr>
        <p:txBody>
          <a:bodyPr>
            <a:normAutofit fontScale="90000"/>
          </a:bodyPr>
          <a:lstStyle/>
          <a:p>
            <a:pPr eaLnBrk="1" hangingPunct="1"/>
            <a:r>
              <a:rPr lang="en-US"/>
              <a:t> Content of human mind</a:t>
            </a:r>
          </a:p>
        </p:txBody>
      </p:sp>
      <p:sp>
        <p:nvSpPr>
          <p:cNvPr id="17411" name="Rectangle 3"/>
          <p:cNvSpPr>
            <a:spLocks noGrp="1" noChangeArrowheads="1"/>
          </p:cNvSpPr>
          <p:nvPr>
            <p:ph type="body" idx="1"/>
          </p:nvPr>
        </p:nvSpPr>
        <p:spPr>
          <a:xfrm>
            <a:off x="609600" y="609600"/>
            <a:ext cx="8001000" cy="2514600"/>
          </a:xfrm>
        </p:spPr>
        <p:txBody>
          <a:bodyPr>
            <a:normAutofit lnSpcReduction="10000"/>
          </a:bodyPr>
          <a:lstStyle/>
          <a:p>
            <a:pPr eaLnBrk="1" hangingPunct="1">
              <a:lnSpc>
                <a:spcPct val="140000"/>
              </a:lnSpc>
              <a:tabLst>
                <a:tab pos="6178550" algn="l"/>
              </a:tabLst>
            </a:pPr>
            <a:r>
              <a:rPr lang="en-US" sz="1800"/>
              <a:t>Wisdom: evaluated understanding </a:t>
            </a:r>
          </a:p>
          <a:p>
            <a:pPr lvl="1" eaLnBrk="1" hangingPunct="1">
              <a:lnSpc>
                <a:spcPct val="140000"/>
              </a:lnSpc>
              <a:tabLst>
                <a:tab pos="6178550" algn="l"/>
              </a:tabLst>
            </a:pPr>
            <a:r>
              <a:rPr lang="en-US" sz="1600"/>
              <a:t> It is the process by which we also discern, or judge, between right and wrong, good and bad. I personally believe that computers do not have, and will never have the ability to posses wisdom. </a:t>
            </a:r>
          </a:p>
          <a:p>
            <a:pPr lvl="1" eaLnBrk="1" hangingPunct="1">
              <a:lnSpc>
                <a:spcPct val="140000"/>
              </a:lnSpc>
              <a:tabLst>
                <a:tab pos="6178550" algn="l"/>
              </a:tabLst>
            </a:pPr>
            <a:r>
              <a:rPr lang="en-US" sz="1600"/>
              <a:t>Ex: It rains because it rains. And this encompasses an understanding of all the interactions that happen between raining, evaporation, air currents, temperature gradients, changes, and raining.</a:t>
            </a:r>
          </a:p>
        </p:txBody>
      </p:sp>
      <p:pic>
        <p:nvPicPr>
          <p:cNvPr id="17412" name="Picture 4" descr="dikw1"/>
          <p:cNvPicPr>
            <a:picLocks noChangeAspect="1" noChangeArrowheads="1"/>
          </p:cNvPicPr>
          <p:nvPr/>
        </p:nvPicPr>
        <p:blipFill>
          <a:blip r:embed="rId2" cstate="print"/>
          <a:srcRect/>
          <a:stretch>
            <a:fillRect/>
          </a:stretch>
        </p:blipFill>
        <p:spPr bwMode="auto">
          <a:xfrm>
            <a:off x="1828800" y="3581400"/>
            <a:ext cx="4267200" cy="2865438"/>
          </a:xfrm>
          <a:prstGeom prst="rect">
            <a:avLst/>
          </a:prstGeom>
          <a:noFill/>
          <a:ln w="9525">
            <a:noFill/>
            <a:miter lim="800000"/>
            <a:headEnd/>
            <a:tailEnd/>
          </a:ln>
        </p:spPr>
      </p:pic>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a:xfrm>
            <a:off x="457200" y="1143000"/>
            <a:ext cx="8229600" cy="5334000"/>
          </a:xfrm>
        </p:spPr>
        <p:txBody>
          <a:bodyPr>
            <a:normAutofit fontScale="62500" lnSpcReduction="20000"/>
          </a:bodyPr>
          <a:lstStyle/>
          <a:p>
            <a:r>
              <a:rPr lang="en-IN" u="sng" dirty="0">
                <a:hlinkClick r:id="rId2"/>
              </a:rPr>
              <a:t>Map-Reduce for Machine Learning on </a:t>
            </a:r>
            <a:r>
              <a:rPr lang="en-IN" u="sng" dirty="0" err="1">
                <a:hlinkClick r:id="rId2"/>
              </a:rPr>
              <a:t>Multicore</a:t>
            </a:r>
            <a:endParaRPr lang="en-IN" dirty="0"/>
          </a:p>
          <a:p>
            <a:pPr>
              <a:buNone/>
            </a:pPr>
            <a:r>
              <a:rPr lang="en-IN" dirty="0"/>
              <a:t>	The paper focuses on developing a general and exact technique for parallel programming of a large class of machine learning algorithms for </a:t>
            </a:r>
            <a:r>
              <a:rPr lang="en-IN" dirty="0" err="1"/>
              <a:t>multicore</a:t>
            </a:r>
            <a:r>
              <a:rPr lang="en-IN" dirty="0"/>
              <a:t> processors. The central idea is to allow a future programmer or user to speed up machine learning applications by “throwing more cores” at the problem rather than search for specialized optimizations.</a:t>
            </a:r>
          </a:p>
          <a:p>
            <a:pPr>
              <a:buNone/>
            </a:pPr>
            <a:endParaRPr lang="en-IN" dirty="0"/>
          </a:p>
          <a:p>
            <a:r>
              <a:rPr lang="en-IN" u="sng" dirty="0">
                <a:hlinkClick r:id="rId3"/>
              </a:rPr>
              <a:t>Megastore: Providing Scalable, Highly Available Storage for Interactive Services</a:t>
            </a:r>
            <a:endParaRPr lang="en-IN" dirty="0"/>
          </a:p>
          <a:p>
            <a:pPr>
              <a:buNone/>
            </a:pPr>
            <a:r>
              <a:rPr lang="en-IN" dirty="0"/>
              <a:t>	This paper describes Megastore, a storage system developed to blend the scalability of a </a:t>
            </a:r>
            <a:r>
              <a:rPr lang="en-IN" dirty="0" err="1"/>
              <a:t>NoSQL</a:t>
            </a:r>
            <a:r>
              <a:rPr lang="en-IN" dirty="0"/>
              <a:t> </a:t>
            </a:r>
            <a:r>
              <a:rPr lang="en-IN" dirty="0" err="1"/>
              <a:t>datastore</a:t>
            </a:r>
            <a:r>
              <a:rPr lang="en-IN" dirty="0"/>
              <a:t> with the convenience of a traditional RDBMS in a novel way.</a:t>
            </a:r>
          </a:p>
          <a:p>
            <a:pPr>
              <a:buNone/>
            </a:pPr>
            <a:endParaRPr lang="en-IN" dirty="0"/>
          </a:p>
          <a:p>
            <a:r>
              <a:rPr lang="en-IN" u="sng" dirty="0">
                <a:hlinkClick r:id="rId4"/>
              </a:rPr>
              <a:t>Finding a needle in Haystack: </a:t>
            </a:r>
            <a:r>
              <a:rPr lang="en-IN" u="sng" dirty="0" err="1">
                <a:hlinkClick r:id="rId4"/>
              </a:rPr>
              <a:t>Facebook’s</a:t>
            </a:r>
            <a:r>
              <a:rPr lang="en-IN" u="sng" dirty="0">
                <a:hlinkClick r:id="rId4"/>
              </a:rPr>
              <a:t> photo storage</a:t>
            </a:r>
            <a:endParaRPr lang="en-IN" dirty="0"/>
          </a:p>
          <a:p>
            <a:pPr>
              <a:buNone/>
            </a:pPr>
            <a:r>
              <a:rPr lang="en-IN" dirty="0"/>
              <a:t>	This paper describes Haystack, an object storage system optimized for </a:t>
            </a:r>
            <a:r>
              <a:rPr lang="en-IN" dirty="0" err="1"/>
              <a:t>Facebook’s</a:t>
            </a:r>
            <a:r>
              <a:rPr lang="en-IN" dirty="0"/>
              <a:t> Photos application. </a:t>
            </a:r>
            <a:r>
              <a:rPr lang="en-IN" dirty="0" err="1"/>
              <a:t>Facebook</a:t>
            </a:r>
            <a:r>
              <a:rPr lang="en-IN" dirty="0"/>
              <a:t> currently stores over 260 billion images, which translates to over 20 </a:t>
            </a:r>
            <a:r>
              <a:rPr lang="en-IN" dirty="0" err="1"/>
              <a:t>petabytes</a:t>
            </a:r>
            <a:r>
              <a:rPr lang="en-IN" dirty="0"/>
              <a:t> of data.</a:t>
            </a:r>
          </a:p>
          <a:p>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List..</a:t>
            </a:r>
          </a:p>
        </p:txBody>
      </p:sp>
      <p:sp>
        <p:nvSpPr>
          <p:cNvPr id="3" name="Content Placeholder 2"/>
          <p:cNvSpPr>
            <a:spLocks noGrp="1"/>
          </p:cNvSpPr>
          <p:nvPr>
            <p:ph idx="1"/>
          </p:nvPr>
        </p:nvSpPr>
        <p:spPr>
          <a:xfrm>
            <a:off x="457200" y="1066800"/>
            <a:ext cx="8229600" cy="5562600"/>
          </a:xfrm>
        </p:spPr>
        <p:txBody>
          <a:bodyPr>
            <a:normAutofit fontScale="70000" lnSpcReduction="20000"/>
          </a:bodyPr>
          <a:lstStyle/>
          <a:p>
            <a:r>
              <a:rPr lang="en-IN" u="sng" dirty="0">
                <a:hlinkClick r:id="rId2"/>
              </a:rPr>
              <a:t>Spark: Cluster Computing with Working Sets</a:t>
            </a:r>
            <a:endParaRPr lang="en-IN" dirty="0"/>
          </a:p>
          <a:p>
            <a:pPr>
              <a:buNone/>
            </a:pPr>
            <a:r>
              <a:rPr lang="en-IN" dirty="0"/>
              <a:t>	This paper focuses on applications that reuse a working set of data across multiple parallel operations and proposes a new framework called Spark that supports these applications while retaining the scalability and fault tolerance of </a:t>
            </a:r>
            <a:r>
              <a:rPr lang="en-IN" dirty="0" err="1"/>
              <a:t>MapReduce</a:t>
            </a:r>
            <a:r>
              <a:rPr lang="en-IN" dirty="0"/>
              <a:t>.</a:t>
            </a:r>
          </a:p>
          <a:p>
            <a:pPr>
              <a:buNone/>
            </a:pPr>
            <a:endParaRPr lang="en-IN" dirty="0"/>
          </a:p>
          <a:p>
            <a:r>
              <a:rPr lang="en-IN" u="sng" dirty="0">
                <a:hlinkClick r:id="rId3"/>
              </a:rPr>
              <a:t>The Unified Logging Infrastructure for Data Analytics at Twitter</a:t>
            </a:r>
            <a:endParaRPr lang="en-IN" dirty="0"/>
          </a:p>
          <a:p>
            <a:pPr>
              <a:buNone/>
            </a:pPr>
            <a:r>
              <a:rPr lang="en-IN" dirty="0"/>
              <a:t>	This paper presents Twitter’s production logging infrastructure and its evolution from application-specific logging to a unified “client events” log format, where messages are captured in common, well-formatted, flexible Thrift messages.</a:t>
            </a:r>
          </a:p>
          <a:p>
            <a:pPr>
              <a:buNone/>
            </a:pPr>
            <a:endParaRPr lang="en-IN" dirty="0"/>
          </a:p>
          <a:p>
            <a:r>
              <a:rPr lang="en-IN" u="sng" dirty="0">
                <a:hlinkClick r:id="rId4"/>
              </a:rPr>
              <a:t>F1: A Distributed SQL Database That Scales</a:t>
            </a:r>
            <a:endParaRPr lang="en-IN" dirty="0"/>
          </a:p>
          <a:p>
            <a:pPr>
              <a:buNone/>
            </a:pPr>
            <a:r>
              <a:rPr lang="en-IN" dirty="0"/>
              <a:t>	F1 is a distributed relational database system built at Google to support the </a:t>
            </a:r>
            <a:r>
              <a:rPr lang="en-IN" dirty="0" err="1"/>
              <a:t>AdWords</a:t>
            </a:r>
            <a:r>
              <a:rPr lang="en-IN" dirty="0"/>
              <a:t> business. F1 is a hybrid database that combines high availability, the scalability of </a:t>
            </a:r>
            <a:r>
              <a:rPr lang="en-IN" dirty="0" err="1"/>
              <a:t>NoSQL</a:t>
            </a:r>
            <a:r>
              <a:rPr lang="en-IN" dirty="0"/>
              <a:t> systems like </a:t>
            </a:r>
            <a:r>
              <a:rPr lang="en-IN" dirty="0" err="1"/>
              <a:t>Bigtable</a:t>
            </a:r>
            <a:r>
              <a:rPr lang="en-IN" dirty="0"/>
              <a:t>, and the consistency and usability of traditional SQL databases.</a:t>
            </a:r>
          </a:p>
          <a:p>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a:xfrm>
            <a:off x="457200" y="1295400"/>
            <a:ext cx="8229600" cy="5257800"/>
          </a:xfrm>
        </p:spPr>
        <p:txBody>
          <a:bodyPr>
            <a:normAutofit fontScale="77500" lnSpcReduction="20000"/>
          </a:bodyPr>
          <a:lstStyle/>
          <a:p>
            <a:r>
              <a:rPr lang="en-IN" u="sng" dirty="0" err="1">
                <a:hlinkClick r:id="rId2"/>
              </a:rPr>
              <a:t>MLbase</a:t>
            </a:r>
            <a:r>
              <a:rPr lang="en-IN" u="sng" dirty="0">
                <a:hlinkClick r:id="rId2"/>
              </a:rPr>
              <a:t>: A Distributed Machine-learning System</a:t>
            </a:r>
            <a:endParaRPr lang="en-IN" dirty="0"/>
          </a:p>
          <a:p>
            <a:pPr>
              <a:buNone/>
            </a:pPr>
            <a:r>
              <a:rPr lang="en-IN" dirty="0"/>
              <a:t>	This paper presents </a:t>
            </a:r>
            <a:r>
              <a:rPr lang="en-IN" dirty="0" err="1"/>
              <a:t>MLbase</a:t>
            </a:r>
            <a:r>
              <a:rPr lang="en-IN" dirty="0"/>
              <a:t>, a novel system harnessing the power of machine learning for both end-users and ML researchers.</a:t>
            </a:r>
          </a:p>
          <a:p>
            <a:pPr>
              <a:buNone/>
            </a:pPr>
            <a:endParaRPr lang="en-IN" dirty="0"/>
          </a:p>
          <a:p>
            <a:r>
              <a:rPr lang="en-IN" u="sng" dirty="0">
                <a:hlinkClick r:id="rId3"/>
              </a:rPr>
              <a:t>Scalable Progressive Analytics on Big Data in the Cloud</a:t>
            </a:r>
            <a:endParaRPr lang="en-IN" dirty="0"/>
          </a:p>
          <a:p>
            <a:pPr>
              <a:buNone/>
            </a:pPr>
            <a:r>
              <a:rPr lang="en-IN" dirty="0"/>
              <a:t>	This paper presents a new approach that gives more control to data scientists to carefully choose from a huge variety of sampling strategies in a domain-specific manner.</a:t>
            </a:r>
          </a:p>
          <a:p>
            <a:pPr>
              <a:buNone/>
            </a:pPr>
            <a:endParaRPr lang="en-IN" dirty="0"/>
          </a:p>
          <a:p>
            <a:r>
              <a:rPr lang="en-IN" u="sng" dirty="0">
                <a:hlinkClick r:id="rId4"/>
              </a:rPr>
              <a:t>Big data: The next frontier for innovation, competition, and productivity</a:t>
            </a:r>
            <a:endParaRPr lang="en-IN" dirty="0"/>
          </a:p>
          <a:p>
            <a:pPr>
              <a:buNone/>
            </a:pPr>
            <a:r>
              <a:rPr lang="en-IN" dirty="0"/>
              <a:t>	This is paper one of the most referenced documents in the world of Big Data. It describes current and potential applications of Big Data.</a:t>
            </a:r>
          </a:p>
          <a:p>
            <a:endParaRPr lang="en-I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p>
        </p:txBody>
      </p:sp>
      <p:sp>
        <p:nvSpPr>
          <p:cNvPr id="3" name="Content Placeholder 2"/>
          <p:cNvSpPr>
            <a:spLocks noGrp="1"/>
          </p:cNvSpPr>
          <p:nvPr>
            <p:ph idx="1"/>
          </p:nvPr>
        </p:nvSpPr>
        <p:spPr/>
        <p:txBody>
          <a:bodyPr>
            <a:normAutofit fontScale="85000" lnSpcReduction="10000"/>
          </a:bodyPr>
          <a:lstStyle/>
          <a:p>
            <a:r>
              <a:rPr lang="en-IN" u="sng" dirty="0">
                <a:hlinkClick r:id="rId2"/>
              </a:rPr>
              <a:t>The Promise and Peril of Big Data</a:t>
            </a:r>
            <a:endParaRPr lang="en-IN" dirty="0"/>
          </a:p>
          <a:p>
            <a:pPr>
              <a:buNone/>
            </a:pPr>
            <a:r>
              <a:rPr lang="en-IN" dirty="0"/>
              <a:t>	This paper summarizes the insights of the Eighteenth Annual Roundtable on Information Technology, which sought to understand the implications of the emergence of  “Big Data” and new techniques of inferential analysis.</a:t>
            </a:r>
          </a:p>
          <a:p>
            <a:pPr>
              <a:buNone/>
            </a:pPr>
            <a:endParaRPr lang="en-IN" dirty="0"/>
          </a:p>
          <a:p>
            <a:r>
              <a:rPr lang="en-IN" u="sng" dirty="0">
                <a:hlinkClick r:id="rId3"/>
              </a:rPr>
              <a:t>TDWI Checklist Report: Big Data Analytics</a:t>
            </a:r>
            <a:endParaRPr lang="en-IN" dirty="0"/>
          </a:p>
          <a:p>
            <a:pPr>
              <a:buNone/>
            </a:pPr>
            <a:r>
              <a:rPr lang="en-IN" dirty="0"/>
              <a:t>	This paper provides six guidelines on implementing Big Data Analytics. It helps you take the first steps toward achieving a lasting competitive edge with analytics.</a:t>
            </a:r>
          </a:p>
          <a:p>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a:t>
            </a:r>
          </a:p>
        </p:txBody>
      </p:sp>
      <p:sp>
        <p:nvSpPr>
          <p:cNvPr id="3" name="Content Placeholder 2"/>
          <p:cNvSpPr>
            <a:spLocks noGrp="1"/>
          </p:cNvSpPr>
          <p:nvPr>
            <p:ph idx="1"/>
          </p:nvPr>
        </p:nvSpPr>
        <p:spPr/>
        <p:txBody>
          <a:bodyPr/>
          <a:lstStyle/>
          <a:p>
            <a:r>
              <a:rPr lang="en-IN" dirty="0"/>
              <a:t>Beginning of big data economy.</a:t>
            </a:r>
          </a:p>
          <a:p>
            <a:r>
              <a:rPr lang="en-IN" dirty="0"/>
              <a:t>Big data and data science will  bring a major social change.</a:t>
            </a:r>
          </a:p>
          <a:p>
            <a:r>
              <a:rPr lang="en-IN" dirty="0"/>
              <a:t>Companies which fail to exploit big data runs the risk of left behind.</a:t>
            </a:r>
          </a:p>
          <a:p>
            <a:r>
              <a:rPr lang="en-IN" dirty="0"/>
              <a:t>Should be exploited for sustainable  development </a:t>
            </a:r>
            <a:r>
              <a:rPr lang="en-IN"/>
              <a:t>and equitable </a:t>
            </a:r>
            <a:r>
              <a:rPr lang="en-IN" dirty="0"/>
              <a:t>society</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3400" y="0"/>
            <a:ext cx="8005763" cy="933450"/>
          </a:xfrm>
          <a:noFill/>
        </p:spPr>
        <p:txBody>
          <a:bodyPr lIns="92075" tIns="46038" rIns="92075" bIns="46038"/>
          <a:lstStyle/>
          <a:p>
            <a:pPr eaLnBrk="1" hangingPunct="1"/>
            <a:r>
              <a:rPr lang="en-US" sz="4000"/>
              <a:t>Sample data mining problem # 1</a:t>
            </a:r>
          </a:p>
        </p:txBody>
      </p:sp>
      <p:sp>
        <p:nvSpPr>
          <p:cNvPr id="18435" name="Rectangle 3"/>
          <p:cNvSpPr>
            <a:spLocks noGrp="1" noChangeArrowheads="1"/>
          </p:cNvSpPr>
          <p:nvPr>
            <p:ph type="body" idx="1"/>
          </p:nvPr>
        </p:nvSpPr>
        <p:spPr>
          <a:xfrm>
            <a:off x="457200" y="1143000"/>
            <a:ext cx="8305800" cy="5181600"/>
          </a:xfrm>
          <a:noFill/>
        </p:spPr>
        <p:txBody>
          <a:bodyPr lIns="92075" tIns="46038" rIns="92075" bIns="46038"/>
          <a:lstStyle/>
          <a:p>
            <a:pPr eaLnBrk="1" hangingPunct="1">
              <a:lnSpc>
                <a:spcPct val="90000"/>
              </a:lnSpc>
              <a:buFontTx/>
              <a:buNone/>
            </a:pPr>
            <a:r>
              <a:rPr lang="en-US" sz="2800"/>
              <a:t>I manage a supermarket (restaurant, video store, book store) and my cash register (or web site) pumps transactions into my DB.</a:t>
            </a:r>
          </a:p>
          <a:p>
            <a:pPr lvl="1" eaLnBrk="1" hangingPunct="1">
              <a:lnSpc>
                <a:spcPct val="90000"/>
              </a:lnSpc>
            </a:pPr>
            <a:r>
              <a:rPr lang="en-US" sz="2400"/>
              <a:t>Can you help me visualize my sales ?</a:t>
            </a:r>
          </a:p>
          <a:p>
            <a:pPr lvl="1" eaLnBrk="1" hangingPunct="1">
              <a:lnSpc>
                <a:spcPct val="90000"/>
              </a:lnSpc>
            </a:pPr>
            <a:r>
              <a:rPr lang="en-US" sz="2400"/>
              <a:t>Can you profile my customers ?</a:t>
            </a:r>
          </a:p>
          <a:p>
            <a:pPr lvl="1" eaLnBrk="1" hangingPunct="1">
              <a:lnSpc>
                <a:spcPct val="90000"/>
              </a:lnSpc>
            </a:pPr>
            <a:r>
              <a:rPr lang="en-US" sz="2400"/>
              <a:t>Tell me something interesting …</a:t>
            </a:r>
          </a:p>
          <a:p>
            <a:pPr lvl="1" eaLnBrk="1" hangingPunct="1">
              <a:lnSpc>
                <a:spcPct val="90000"/>
              </a:lnSpc>
            </a:pPr>
            <a:r>
              <a:rPr lang="en-US" sz="2400"/>
              <a:t>I do not know statistics, and I do not want to hire statisticians.</a:t>
            </a:r>
          </a:p>
        </p:txBody>
      </p:sp>
    </p:spTree>
  </p:cSld>
  <p:clrMapOvr>
    <a:masterClrMapping/>
  </p:clrMapOvr>
  <p:transition>
    <p:wipe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6441</Words>
  <Application>Microsoft Office PowerPoint</Application>
  <PresentationFormat>On-screen Show (4:3)</PresentationFormat>
  <Paragraphs>670</Paragraphs>
  <Slides>84</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91" baseType="lpstr">
      <vt:lpstr>Arial</vt:lpstr>
      <vt:lpstr>Calibri</vt:lpstr>
      <vt:lpstr>Tahoma</vt:lpstr>
      <vt:lpstr>Times New Roman</vt:lpstr>
      <vt:lpstr>Office Theme</vt:lpstr>
      <vt:lpstr>VISIO</vt:lpstr>
      <vt:lpstr>Chart</vt:lpstr>
      <vt:lpstr>Big Data and Data Science</vt:lpstr>
      <vt:lpstr>About TPC benchmarks</vt:lpstr>
      <vt:lpstr>Outline</vt:lpstr>
      <vt:lpstr> Data, Information, Knowledge, Understanding  and Wisdom by Gene Bellinger, Durval Castro, Anthony Mills </vt:lpstr>
      <vt:lpstr> Content of Human Mind</vt:lpstr>
      <vt:lpstr>PowerPoint Presentation</vt:lpstr>
      <vt:lpstr>PowerPoint Presentation</vt:lpstr>
      <vt:lpstr> Content of human mind</vt:lpstr>
      <vt:lpstr>Sample data mining problem # 1</vt:lpstr>
      <vt:lpstr>Sample data mining problem #2</vt:lpstr>
      <vt:lpstr>About Data mining</vt:lpstr>
      <vt:lpstr>Evolution of Database Technology</vt:lpstr>
      <vt:lpstr>Why Data Mining ?</vt:lpstr>
      <vt:lpstr>Why Mine Data? Commercial Viewpoint</vt:lpstr>
      <vt:lpstr>Why Mine Data? Scientific Viewpoint</vt:lpstr>
      <vt:lpstr>Mining Large Data Sets - Motivation</vt:lpstr>
      <vt:lpstr>Evolution of Sciences…</vt:lpstr>
      <vt:lpstr>Evolution of Sciences</vt:lpstr>
      <vt:lpstr>About Data Mining</vt:lpstr>
      <vt:lpstr>Data Mining is Evolving </vt:lpstr>
      <vt:lpstr>Data Mining Research Problems </vt:lpstr>
      <vt:lpstr>Finding New Patterns:  Web Mining Experience </vt:lpstr>
      <vt:lpstr>Is there really anything beyond frequent patterns, classification and clustering ?</vt:lpstr>
      <vt:lpstr>Outline</vt:lpstr>
      <vt:lpstr>Big Data Every Where! </vt:lpstr>
      <vt:lpstr>How much data?</vt:lpstr>
      <vt:lpstr>Big Data Definition</vt:lpstr>
      <vt:lpstr>Characteristics of Big data</vt:lpstr>
      <vt:lpstr>Volume</vt:lpstr>
      <vt:lpstr>Volume..</vt:lpstr>
      <vt:lpstr>Variety</vt:lpstr>
      <vt:lpstr>Velocity</vt:lpstr>
      <vt:lpstr>Veracity</vt:lpstr>
      <vt:lpstr>Value </vt:lpstr>
      <vt:lpstr>Big Data: 3V’s</vt:lpstr>
      <vt:lpstr>Harnessing Big Data</vt:lpstr>
      <vt:lpstr>Who’s Generating Big Data</vt:lpstr>
      <vt:lpstr>The Model Has Changed…</vt:lpstr>
      <vt:lpstr>What’s driving Big Data</vt:lpstr>
      <vt:lpstr>Value of Big Data Analytics</vt:lpstr>
      <vt:lpstr>Challenges in Handling Big Data</vt:lpstr>
      <vt:lpstr>PowerPoint Presentation</vt:lpstr>
      <vt:lpstr>PowerPoint Presentation</vt:lpstr>
      <vt:lpstr>Big Data Technology</vt:lpstr>
      <vt:lpstr>Outline</vt:lpstr>
      <vt:lpstr>Data Science Overview</vt:lpstr>
      <vt:lpstr>Data Analysis Has Been Around for a While…</vt:lpstr>
      <vt:lpstr>Data Science: Why all the Excitement?</vt:lpstr>
      <vt:lpstr>Why the all the Excitement?</vt:lpstr>
      <vt:lpstr>Data and Election 2012 (cont.)</vt:lpstr>
      <vt:lpstr>A history of the (Business) Internet: 1997</vt:lpstr>
      <vt:lpstr>PageRank: The web as a behavioral dataset</vt:lpstr>
      <vt:lpstr>Sponsored search</vt:lpstr>
      <vt:lpstr>Sponsored search</vt:lpstr>
      <vt:lpstr>Sponsored search</vt:lpstr>
      <vt:lpstr>Other Data Science Applications</vt:lpstr>
      <vt:lpstr>“Big Data” Sources</vt:lpstr>
      <vt:lpstr>“Data is the New Oil”  – World Economic Forum 2011</vt:lpstr>
      <vt:lpstr>What can you do with the data? Traffic Prediction and Earthquake Warning</vt:lpstr>
      <vt:lpstr>Data Science – A Definition</vt:lpstr>
      <vt:lpstr>Goal of Data Science</vt:lpstr>
      <vt:lpstr>PowerPoint Presentation</vt:lpstr>
      <vt:lpstr>Data Science – A Visual Definition</vt:lpstr>
      <vt:lpstr>Contrast: Databases</vt:lpstr>
      <vt:lpstr>Contrast: Business Intelligence</vt:lpstr>
      <vt:lpstr>Contrast: Machine Learning</vt:lpstr>
      <vt:lpstr>Outline</vt:lpstr>
      <vt:lpstr>Trends in Big Data https://www.datasciencecentral.com/profiles/blogs/13-new-trends-in-big-data-and-data-science</vt:lpstr>
      <vt:lpstr>Trends..</vt:lpstr>
      <vt:lpstr>Trends</vt:lpstr>
      <vt:lpstr>Trends</vt:lpstr>
      <vt:lpstr>Trends..</vt:lpstr>
      <vt:lpstr>Outline</vt:lpstr>
      <vt:lpstr>List of Important Papers</vt:lpstr>
      <vt:lpstr>List...</vt:lpstr>
      <vt:lpstr>List..</vt:lpstr>
      <vt:lpstr>List..</vt:lpstr>
      <vt:lpstr>List..</vt:lpstr>
      <vt:lpstr>List..</vt:lpstr>
      <vt:lpstr>List..</vt:lpstr>
      <vt:lpstr>List..</vt:lpstr>
      <vt:lpstr>List...</vt:lpstr>
      <vt:lpstr>List..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and Data Science</dc:title>
  <dc:creator>Polepalli Krishna Reddy</dc:creator>
  <cp:lastModifiedBy>pkreddy</cp:lastModifiedBy>
  <cp:revision>29</cp:revision>
  <dcterms:created xsi:type="dcterms:W3CDTF">2006-08-16T00:00:00Z</dcterms:created>
  <dcterms:modified xsi:type="dcterms:W3CDTF">2022-04-08T04:13:03Z</dcterms:modified>
</cp:coreProperties>
</file>